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256" r:id="rId2"/>
    <p:sldId id="295" r:id="rId3"/>
    <p:sldId id="296" r:id="rId4"/>
    <p:sldId id="297" r:id="rId5"/>
    <p:sldId id="298" r:id="rId6"/>
    <p:sldId id="322" r:id="rId7"/>
    <p:sldId id="323" r:id="rId8"/>
    <p:sldId id="329" r:id="rId9"/>
    <p:sldId id="300" r:id="rId10"/>
    <p:sldId id="321" r:id="rId11"/>
    <p:sldId id="330" r:id="rId12"/>
    <p:sldId id="331" r:id="rId13"/>
    <p:sldId id="302" r:id="rId14"/>
    <p:sldId id="304" r:id="rId15"/>
    <p:sldId id="305" r:id="rId16"/>
    <p:sldId id="333" r:id="rId17"/>
    <p:sldId id="332" r:id="rId18"/>
    <p:sldId id="308" r:id="rId19"/>
    <p:sldId id="309" r:id="rId20"/>
    <p:sldId id="311" r:id="rId21"/>
    <p:sldId id="334" r:id="rId22"/>
    <p:sldId id="345" r:id="rId23"/>
    <p:sldId id="313" r:id="rId24"/>
    <p:sldId id="314" r:id="rId25"/>
    <p:sldId id="315" r:id="rId26"/>
    <p:sldId id="336" r:id="rId27"/>
    <p:sldId id="335" r:id="rId28"/>
    <p:sldId id="337" r:id="rId29"/>
    <p:sldId id="338" r:id="rId30"/>
    <p:sldId id="340" r:id="rId31"/>
    <p:sldId id="341" r:id="rId32"/>
    <p:sldId id="342" r:id="rId33"/>
    <p:sldId id="343" r:id="rId34"/>
    <p:sldId id="316" r:id="rId35"/>
    <p:sldId id="317" r:id="rId36"/>
    <p:sldId id="344" r:id="rId37"/>
    <p:sldId id="301" r:id="rId38"/>
    <p:sldId id="326" r:id="rId39"/>
    <p:sldId id="328" r:id="rId40"/>
    <p:sldId id="320" r:id="rId41"/>
    <p:sldId id="327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74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94291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19D48E-B975-46DB-B163-0BDCF285A59A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CE5F356-A54C-4C08-88A4-53252E9B13B7}">
      <dgm:prSet phldrT="[Metin]" custT="1"/>
      <dgm:spPr>
        <a:solidFill>
          <a:schemeClr val="accent2"/>
        </a:solidFill>
      </dgm:spPr>
      <dgm:t>
        <a:bodyPr/>
        <a:lstStyle/>
        <a:p>
          <a:r>
            <a:rPr lang="tr-TR" sz="1600" dirty="0"/>
            <a:t>Değişkenler</a:t>
          </a:r>
        </a:p>
      </dgm:t>
    </dgm:pt>
    <dgm:pt modelId="{FB419A11-4CCA-45D7-A8F9-E55A5D96E90A}" type="parTrans" cxnId="{5DC388BC-64A4-4686-9F97-0F870A2C0DCC}">
      <dgm:prSet/>
      <dgm:spPr/>
      <dgm:t>
        <a:bodyPr/>
        <a:lstStyle/>
        <a:p>
          <a:endParaRPr lang="tr-TR" sz="1600"/>
        </a:p>
      </dgm:t>
    </dgm:pt>
    <dgm:pt modelId="{F9A94D5C-0072-48F4-B3AA-D6711212DC7A}" type="sibTrans" cxnId="{5DC388BC-64A4-4686-9F97-0F870A2C0DCC}">
      <dgm:prSet custT="1"/>
      <dgm:spPr/>
      <dgm:t>
        <a:bodyPr/>
        <a:lstStyle/>
        <a:p>
          <a:endParaRPr lang="tr-TR" sz="1600"/>
        </a:p>
      </dgm:t>
    </dgm:pt>
    <dgm:pt modelId="{DFD898D9-5658-4AD2-9A57-916AF19F9C47}">
      <dgm:prSet phldrT="[Metin]" custT="1"/>
      <dgm:spPr>
        <a:solidFill>
          <a:schemeClr val="accent2"/>
        </a:solidFill>
      </dgm:spPr>
      <dgm:t>
        <a:bodyPr/>
        <a:lstStyle/>
        <a:p>
          <a:r>
            <a:rPr lang="tr-TR" sz="1600" i="1" dirty="0"/>
            <a:t>X</a:t>
          </a:r>
          <a:r>
            <a:rPr lang="tr-TR" sz="1600" dirty="0"/>
            <a:t>1: günlük yenilecek kek sayısı.</a:t>
          </a:r>
        </a:p>
        <a:p>
          <a:r>
            <a:rPr lang="tr-TR" sz="1600" i="1" dirty="0"/>
            <a:t>X</a:t>
          </a:r>
          <a:r>
            <a:rPr lang="tr-TR" sz="1600" dirty="0"/>
            <a:t>2: günlük yenilecek kaşık dondurma sayısı.</a:t>
          </a:r>
        </a:p>
        <a:p>
          <a:r>
            <a:rPr lang="tr-TR" sz="1600" i="1" dirty="0"/>
            <a:t>X</a:t>
          </a:r>
          <a:r>
            <a:rPr lang="tr-TR" sz="1600" dirty="0"/>
            <a:t>3: günlük içilecek şişe kola sayısı.</a:t>
          </a:r>
        </a:p>
        <a:p>
          <a:r>
            <a:rPr lang="tr-TR" sz="1600" i="1" dirty="0"/>
            <a:t>X</a:t>
          </a:r>
          <a:r>
            <a:rPr lang="tr-TR" sz="1600" dirty="0"/>
            <a:t>4: günlük yenilecek dilim pasta sayısı.</a:t>
          </a:r>
        </a:p>
      </dgm:t>
    </dgm:pt>
    <dgm:pt modelId="{A2667887-4A7E-42AE-848C-AB5FE84DE40E}" type="parTrans" cxnId="{0DE4A0FB-5F72-4258-860F-20702C7F1834}">
      <dgm:prSet/>
      <dgm:spPr/>
      <dgm:t>
        <a:bodyPr/>
        <a:lstStyle/>
        <a:p>
          <a:endParaRPr lang="tr-TR" sz="1600"/>
        </a:p>
      </dgm:t>
    </dgm:pt>
    <dgm:pt modelId="{2D7952B0-9614-4C37-AF39-F704290990C8}" type="sibTrans" cxnId="{0DE4A0FB-5F72-4258-860F-20702C7F1834}">
      <dgm:prSet/>
      <dgm:spPr/>
      <dgm:t>
        <a:bodyPr/>
        <a:lstStyle/>
        <a:p>
          <a:endParaRPr lang="tr-TR" sz="1600"/>
        </a:p>
      </dgm:t>
    </dgm:pt>
    <dgm:pt modelId="{A3824CAE-46D0-4B2F-AF61-E0AD93A00017}">
      <dgm:prSet phldrT="[Metin]" custT="1"/>
      <dgm:spPr/>
      <dgm:t>
        <a:bodyPr/>
        <a:lstStyle/>
        <a:p>
          <a:r>
            <a:rPr lang="tr-TR" sz="1600" dirty="0"/>
            <a:t>Amaç</a:t>
          </a:r>
        </a:p>
      </dgm:t>
    </dgm:pt>
    <dgm:pt modelId="{D564D041-1C0D-4526-B59E-8EB0C8AF2592}" type="parTrans" cxnId="{33A8433C-A96C-45FE-B8CC-54FFA0DFAE8C}">
      <dgm:prSet/>
      <dgm:spPr/>
      <dgm:t>
        <a:bodyPr/>
        <a:lstStyle/>
        <a:p>
          <a:endParaRPr lang="tr-TR" sz="1600"/>
        </a:p>
      </dgm:t>
    </dgm:pt>
    <dgm:pt modelId="{AAAB2EF4-AE45-4114-A618-412C1916549D}" type="sibTrans" cxnId="{33A8433C-A96C-45FE-B8CC-54FFA0DFAE8C}">
      <dgm:prSet custT="1"/>
      <dgm:spPr/>
      <dgm:t>
        <a:bodyPr/>
        <a:lstStyle/>
        <a:p>
          <a:endParaRPr lang="tr-TR" sz="1600"/>
        </a:p>
      </dgm:t>
    </dgm:pt>
    <dgm:pt modelId="{28640F1B-7511-40BA-8D62-B964D72828E5}">
      <dgm:prSet phldrT="[Metin]" custT="1"/>
      <dgm:spPr/>
      <dgm:t>
        <a:bodyPr/>
        <a:lstStyle/>
        <a:p>
          <a:pPr>
            <a:buNone/>
          </a:pPr>
          <a:r>
            <a:rPr lang="pl-PL" sz="1600" dirty="0"/>
            <a:t>Min</a:t>
          </a:r>
          <a:r>
            <a:rPr lang="tr-TR" sz="1600" dirty="0"/>
            <a:t> </a:t>
          </a:r>
          <a:r>
            <a:rPr lang="pl-PL" sz="1600" i="1" dirty="0"/>
            <a:t>w</a:t>
          </a:r>
          <a:r>
            <a:rPr lang="tr-TR" sz="1600" i="1" dirty="0"/>
            <a:t> </a:t>
          </a:r>
          <a:r>
            <a:rPr lang="pl-PL" sz="1600" dirty="0"/>
            <a:t>=</a:t>
          </a:r>
          <a:r>
            <a:rPr lang="tr-TR" sz="1600" dirty="0"/>
            <a:t> </a:t>
          </a:r>
          <a:r>
            <a:rPr lang="pl-PL" sz="1600" dirty="0"/>
            <a:t>50</a:t>
          </a:r>
          <a:r>
            <a:rPr lang="tr-TR" sz="1600" dirty="0"/>
            <a:t> </a:t>
          </a:r>
          <a:r>
            <a:rPr lang="tr-TR" sz="1600" i="1" dirty="0"/>
            <a:t>X</a:t>
          </a:r>
          <a:r>
            <a:rPr lang="pl-PL" sz="1600" dirty="0"/>
            <a:t>1</a:t>
          </a:r>
          <a:r>
            <a:rPr lang="tr-TR" sz="1600" dirty="0"/>
            <a:t> </a:t>
          </a:r>
          <a:r>
            <a:rPr lang="pl-PL" sz="1600" dirty="0"/>
            <a:t>+</a:t>
          </a:r>
          <a:r>
            <a:rPr lang="tr-TR" sz="1600" dirty="0"/>
            <a:t> </a:t>
          </a:r>
          <a:r>
            <a:rPr lang="pl-PL" sz="1600" dirty="0"/>
            <a:t>20</a:t>
          </a:r>
          <a:r>
            <a:rPr lang="tr-TR" sz="1600" dirty="0"/>
            <a:t> </a:t>
          </a:r>
          <a:r>
            <a:rPr lang="tr-TR" sz="1600" i="1" dirty="0"/>
            <a:t>X</a:t>
          </a:r>
          <a:r>
            <a:rPr lang="pl-PL" sz="1600" dirty="0"/>
            <a:t>2</a:t>
          </a:r>
          <a:r>
            <a:rPr lang="tr-TR" sz="1600" dirty="0"/>
            <a:t> </a:t>
          </a:r>
          <a:r>
            <a:rPr lang="pl-PL" sz="1600" dirty="0"/>
            <a:t>+</a:t>
          </a:r>
          <a:r>
            <a:rPr lang="tr-TR" sz="1600" dirty="0"/>
            <a:t> </a:t>
          </a:r>
          <a:r>
            <a:rPr lang="pl-PL" sz="1600" dirty="0"/>
            <a:t>30</a:t>
          </a:r>
          <a:r>
            <a:rPr lang="tr-TR" sz="1600" dirty="0"/>
            <a:t> </a:t>
          </a:r>
          <a:r>
            <a:rPr lang="tr-TR" sz="1600" i="1" dirty="0"/>
            <a:t>X</a:t>
          </a:r>
          <a:r>
            <a:rPr lang="pl-PL" sz="1600" dirty="0"/>
            <a:t>3</a:t>
          </a:r>
          <a:r>
            <a:rPr lang="tr-TR" sz="1600" dirty="0"/>
            <a:t> </a:t>
          </a:r>
          <a:r>
            <a:rPr lang="pl-PL" sz="1600" dirty="0"/>
            <a:t>+</a:t>
          </a:r>
          <a:r>
            <a:rPr lang="tr-TR" sz="1600" dirty="0"/>
            <a:t> </a:t>
          </a:r>
          <a:r>
            <a:rPr lang="pl-PL" sz="1600" dirty="0"/>
            <a:t>80</a:t>
          </a:r>
          <a:r>
            <a:rPr lang="tr-TR" sz="1600" dirty="0"/>
            <a:t> </a:t>
          </a:r>
          <a:r>
            <a:rPr lang="tr-TR" sz="1600" i="1" dirty="0"/>
            <a:t>X</a:t>
          </a:r>
          <a:r>
            <a:rPr lang="pl-PL" sz="1600" dirty="0"/>
            <a:t>4</a:t>
          </a:r>
        </a:p>
      </dgm:t>
    </dgm:pt>
    <dgm:pt modelId="{7C32DE34-052B-421D-874E-5D0E06BD1947}" type="parTrans" cxnId="{25339D3F-F4A2-4412-A738-E696D48BAD47}">
      <dgm:prSet/>
      <dgm:spPr/>
      <dgm:t>
        <a:bodyPr/>
        <a:lstStyle/>
        <a:p>
          <a:endParaRPr lang="tr-TR" sz="1600"/>
        </a:p>
      </dgm:t>
    </dgm:pt>
    <dgm:pt modelId="{924697ED-C765-4401-A85F-4F8CBC34F1E2}" type="sibTrans" cxnId="{25339D3F-F4A2-4412-A738-E696D48BAD47}">
      <dgm:prSet/>
      <dgm:spPr/>
      <dgm:t>
        <a:bodyPr/>
        <a:lstStyle/>
        <a:p>
          <a:endParaRPr lang="tr-TR" sz="1600"/>
        </a:p>
      </dgm:t>
    </dgm:pt>
    <dgm:pt modelId="{080E9E89-AD64-4688-AAA5-C38CFD04D574}">
      <dgm:prSet phldrT="[Metin]" custT="1"/>
      <dgm:spPr>
        <a:solidFill>
          <a:schemeClr val="accent3"/>
        </a:solidFill>
      </dgm:spPr>
      <dgm:t>
        <a:bodyPr/>
        <a:lstStyle/>
        <a:p>
          <a:r>
            <a:rPr lang="tr-TR" sz="1600" dirty="0"/>
            <a:t>Kısıtlar</a:t>
          </a:r>
        </a:p>
      </dgm:t>
    </dgm:pt>
    <dgm:pt modelId="{8DA73402-EE76-4070-975B-166E0CFF8EC6}" type="parTrans" cxnId="{5E742FB8-6711-469B-901D-30338045C240}">
      <dgm:prSet/>
      <dgm:spPr/>
      <dgm:t>
        <a:bodyPr/>
        <a:lstStyle/>
        <a:p>
          <a:endParaRPr lang="tr-TR" sz="1600"/>
        </a:p>
      </dgm:t>
    </dgm:pt>
    <dgm:pt modelId="{8564214E-0EF2-4DC0-A4AC-FC899659DA3F}" type="sibTrans" cxnId="{5E742FB8-6711-469B-901D-30338045C240}">
      <dgm:prSet/>
      <dgm:spPr/>
      <dgm:t>
        <a:bodyPr/>
        <a:lstStyle/>
        <a:p>
          <a:endParaRPr lang="tr-TR" sz="1600"/>
        </a:p>
      </dgm:t>
    </dgm:pt>
    <dgm:pt modelId="{BAF2C3F9-3798-4A64-96B9-AE94F9CC7C59}">
      <dgm:prSet phldrT="[Metin]" custT="1"/>
      <dgm:spPr>
        <a:solidFill>
          <a:schemeClr val="accent3"/>
        </a:solidFill>
      </dgm:spPr>
      <dgm:t>
        <a:bodyPr/>
        <a:lstStyle/>
        <a:p>
          <a:pPr algn="l"/>
          <a:r>
            <a:rPr lang="fi-FI" sz="1600" dirty="0"/>
            <a:t>400</a:t>
          </a:r>
          <a:r>
            <a:rPr lang="tr-TR" sz="1600" dirty="0"/>
            <a:t> </a:t>
          </a:r>
          <a:r>
            <a:rPr lang="tr-TR" sz="1600" i="1" dirty="0"/>
            <a:t>X</a:t>
          </a:r>
          <a:r>
            <a:rPr lang="fi-FI" sz="1600" dirty="0"/>
            <a:t>1</a:t>
          </a:r>
          <a:r>
            <a:rPr lang="tr-TR" sz="1600" dirty="0"/>
            <a:t> </a:t>
          </a:r>
          <a:r>
            <a:rPr lang="fi-FI" sz="1600" dirty="0"/>
            <a:t>+</a:t>
          </a:r>
          <a:r>
            <a:rPr lang="tr-TR" sz="1600" dirty="0"/>
            <a:t> </a:t>
          </a:r>
          <a:r>
            <a:rPr lang="fi-FI" sz="1600" dirty="0"/>
            <a:t>200</a:t>
          </a:r>
          <a:r>
            <a:rPr lang="tr-TR" sz="1600" dirty="0"/>
            <a:t> </a:t>
          </a:r>
          <a:r>
            <a:rPr lang="tr-TR" sz="1600" i="1" dirty="0"/>
            <a:t>X</a:t>
          </a:r>
          <a:r>
            <a:rPr lang="fi-FI" sz="1600" dirty="0"/>
            <a:t>2</a:t>
          </a:r>
          <a:r>
            <a:rPr lang="tr-TR" sz="1600" dirty="0"/>
            <a:t> </a:t>
          </a:r>
          <a:r>
            <a:rPr lang="fi-FI" sz="1600" dirty="0"/>
            <a:t>+</a:t>
          </a:r>
          <a:r>
            <a:rPr lang="tr-TR" sz="1600" dirty="0"/>
            <a:t> </a:t>
          </a:r>
          <a:r>
            <a:rPr lang="fi-FI" sz="1600" dirty="0"/>
            <a:t>150</a:t>
          </a:r>
          <a:r>
            <a:rPr lang="tr-TR" sz="1600" dirty="0"/>
            <a:t> </a:t>
          </a:r>
          <a:r>
            <a:rPr lang="tr-TR" sz="1600" i="1" dirty="0"/>
            <a:t>X</a:t>
          </a:r>
          <a:r>
            <a:rPr lang="fi-FI" sz="1600" dirty="0"/>
            <a:t>3</a:t>
          </a:r>
          <a:r>
            <a:rPr lang="tr-TR" sz="1600" dirty="0"/>
            <a:t> </a:t>
          </a:r>
          <a:r>
            <a:rPr lang="fi-FI" sz="1600" dirty="0"/>
            <a:t>+</a:t>
          </a:r>
          <a:r>
            <a:rPr lang="tr-TR" sz="1600" dirty="0"/>
            <a:t> </a:t>
          </a:r>
          <a:r>
            <a:rPr lang="fi-FI" sz="1600" dirty="0"/>
            <a:t>500</a:t>
          </a:r>
          <a:r>
            <a:rPr lang="tr-TR" sz="1600" dirty="0"/>
            <a:t> </a:t>
          </a:r>
          <a:r>
            <a:rPr lang="tr-TR" sz="1600" i="1" dirty="0"/>
            <a:t>X</a:t>
          </a:r>
          <a:r>
            <a:rPr lang="fi-FI" sz="1600" dirty="0"/>
            <a:t>4</a:t>
          </a:r>
          <a:r>
            <a:rPr lang="tr-TR" sz="1600" dirty="0"/>
            <a:t> </a:t>
          </a:r>
          <a:r>
            <a:rPr lang="fi-FI" sz="1600" dirty="0"/>
            <a:t>≥</a:t>
          </a:r>
          <a:r>
            <a:rPr lang="tr-TR" sz="1600" dirty="0"/>
            <a:t> </a:t>
          </a:r>
          <a:r>
            <a:rPr lang="fi-FI" sz="1600" dirty="0"/>
            <a:t>500 </a:t>
          </a:r>
          <a:r>
            <a:rPr lang="tr-TR" sz="1600" dirty="0"/>
            <a:t>	</a:t>
          </a:r>
          <a:r>
            <a:rPr lang="fi-FI" sz="1600" dirty="0"/>
            <a:t>(günlük</a:t>
          </a:r>
          <a:r>
            <a:rPr lang="tr-TR" sz="1600" dirty="0"/>
            <a:t> </a:t>
          </a:r>
          <a:r>
            <a:rPr lang="fi-FI" sz="1600" dirty="0"/>
            <a:t>kalori)</a:t>
          </a:r>
        </a:p>
        <a:p>
          <a:pPr algn="l"/>
          <a:r>
            <a:rPr lang="tr-TR" sz="1600" dirty="0"/>
            <a:t>3 </a:t>
          </a:r>
          <a:r>
            <a:rPr lang="tr-TR" sz="1600" i="1" dirty="0"/>
            <a:t>X</a:t>
          </a:r>
          <a:r>
            <a:rPr lang="tr-TR" sz="1600" dirty="0"/>
            <a:t>1 + 2 </a:t>
          </a:r>
          <a:r>
            <a:rPr lang="tr-TR" sz="1600" i="1" dirty="0"/>
            <a:t>X</a:t>
          </a:r>
          <a:r>
            <a:rPr lang="tr-TR" sz="1600" dirty="0"/>
            <a:t>2 ≥ 6 			(günlük çikolata)</a:t>
          </a:r>
        </a:p>
        <a:p>
          <a:pPr algn="l"/>
          <a:r>
            <a:rPr lang="tr-TR" sz="1600" dirty="0"/>
            <a:t>2 </a:t>
          </a:r>
          <a:r>
            <a:rPr lang="tr-TR" sz="1600" i="1" dirty="0"/>
            <a:t>X</a:t>
          </a:r>
          <a:r>
            <a:rPr lang="tr-TR" sz="1600" dirty="0"/>
            <a:t>1 + 2 </a:t>
          </a:r>
          <a:r>
            <a:rPr lang="tr-TR" sz="1600" i="1" dirty="0"/>
            <a:t>X</a:t>
          </a:r>
          <a:r>
            <a:rPr lang="tr-TR" sz="1600" dirty="0"/>
            <a:t>2 + 4 </a:t>
          </a:r>
          <a:r>
            <a:rPr lang="tr-TR" sz="1600" i="1" dirty="0"/>
            <a:t>X</a:t>
          </a:r>
          <a:r>
            <a:rPr lang="tr-TR" sz="1600" dirty="0"/>
            <a:t>3 + 4 </a:t>
          </a:r>
          <a:r>
            <a:rPr lang="tr-TR" sz="1600" i="1" dirty="0"/>
            <a:t>X</a:t>
          </a:r>
          <a:r>
            <a:rPr lang="tr-TR" sz="1600" dirty="0"/>
            <a:t>4 ≥ 10 	(günlük şeker)</a:t>
          </a:r>
        </a:p>
        <a:p>
          <a:pPr algn="l"/>
          <a:r>
            <a:rPr lang="tr-TR" sz="1600" dirty="0"/>
            <a:t>2 </a:t>
          </a:r>
          <a:r>
            <a:rPr lang="tr-TR" sz="1600" i="1" dirty="0"/>
            <a:t>X</a:t>
          </a:r>
          <a:r>
            <a:rPr lang="tr-TR" sz="1600" dirty="0"/>
            <a:t>1 + 4 </a:t>
          </a:r>
          <a:r>
            <a:rPr lang="tr-TR" sz="1600" i="1" dirty="0"/>
            <a:t>X</a:t>
          </a:r>
          <a:r>
            <a:rPr lang="tr-TR" sz="1600" dirty="0"/>
            <a:t>2 + </a:t>
          </a:r>
          <a:r>
            <a:rPr lang="tr-TR" sz="1600" i="1" dirty="0"/>
            <a:t>X</a:t>
          </a:r>
          <a:r>
            <a:rPr lang="tr-TR" sz="1600" dirty="0"/>
            <a:t>3 + 5 </a:t>
          </a:r>
          <a:r>
            <a:rPr lang="tr-TR" sz="1600" i="1" dirty="0"/>
            <a:t>X</a:t>
          </a:r>
          <a:r>
            <a:rPr lang="tr-TR" sz="1600" dirty="0"/>
            <a:t>4 ≥ 8 	(günlük yağ)</a:t>
          </a:r>
        </a:p>
        <a:p>
          <a:pPr algn="l"/>
          <a:r>
            <a:rPr lang="tr-TR" sz="1600" i="1" dirty="0" err="1"/>
            <a:t>Xi</a:t>
          </a:r>
          <a:r>
            <a:rPr lang="tr-TR" sz="1600" i="1" dirty="0"/>
            <a:t> </a:t>
          </a:r>
          <a:r>
            <a:rPr lang="tr-TR" sz="1600" dirty="0"/>
            <a:t>≥ 0, </a:t>
          </a:r>
          <a:r>
            <a:rPr lang="tr-TR" sz="1600" i="1" dirty="0"/>
            <a:t>i </a:t>
          </a:r>
          <a:r>
            <a:rPr lang="tr-TR" sz="1600" dirty="0"/>
            <a:t>= 1, 2, 3, 4		(işaret sınırlamaları)</a:t>
          </a:r>
        </a:p>
      </dgm:t>
    </dgm:pt>
    <dgm:pt modelId="{A6BBD8D5-6A38-4676-9F4D-5E4A1ECD97D8}" type="parTrans" cxnId="{580343B8-2D32-4E07-A42D-B396FC9B7F20}">
      <dgm:prSet/>
      <dgm:spPr/>
      <dgm:t>
        <a:bodyPr/>
        <a:lstStyle/>
        <a:p>
          <a:endParaRPr lang="tr-TR" sz="1600"/>
        </a:p>
      </dgm:t>
    </dgm:pt>
    <dgm:pt modelId="{9C58E0BD-C51F-470F-A7E9-7D5A5332BDBD}" type="sibTrans" cxnId="{580343B8-2D32-4E07-A42D-B396FC9B7F20}">
      <dgm:prSet/>
      <dgm:spPr/>
      <dgm:t>
        <a:bodyPr/>
        <a:lstStyle/>
        <a:p>
          <a:endParaRPr lang="tr-TR" sz="1600"/>
        </a:p>
      </dgm:t>
    </dgm:pt>
    <dgm:pt modelId="{7CA6EF2F-10B9-4C1A-8D10-A6DFD5FED2C3}" type="pres">
      <dgm:prSet presAssocID="{2619D48E-B975-46DB-B163-0BDCF285A59A}" presName="linearFlow" presStyleCnt="0">
        <dgm:presLayoutVars>
          <dgm:resizeHandles val="exact"/>
        </dgm:presLayoutVars>
      </dgm:prSet>
      <dgm:spPr/>
    </dgm:pt>
    <dgm:pt modelId="{6BB36638-3EDE-49C7-BC14-B23BB7D31EC2}" type="pres">
      <dgm:prSet presAssocID="{4CE5F356-A54C-4C08-88A4-53252E9B13B7}" presName="node" presStyleLbl="node1" presStyleIdx="0" presStyleCnt="3">
        <dgm:presLayoutVars>
          <dgm:bulletEnabled val="1"/>
        </dgm:presLayoutVars>
      </dgm:prSet>
      <dgm:spPr/>
    </dgm:pt>
    <dgm:pt modelId="{78F31977-D067-4E79-927A-A991093978C4}" type="pres">
      <dgm:prSet presAssocID="{F9A94D5C-0072-48F4-B3AA-D6711212DC7A}" presName="sibTrans" presStyleLbl="sibTrans2D1" presStyleIdx="0" presStyleCnt="2"/>
      <dgm:spPr/>
    </dgm:pt>
    <dgm:pt modelId="{DE079084-CE9E-4BD5-AE31-E86AD1952573}" type="pres">
      <dgm:prSet presAssocID="{F9A94D5C-0072-48F4-B3AA-D6711212DC7A}" presName="connectorText" presStyleLbl="sibTrans2D1" presStyleIdx="0" presStyleCnt="2"/>
      <dgm:spPr/>
    </dgm:pt>
    <dgm:pt modelId="{246BAFF3-43CE-4EAC-9144-76527AD9A682}" type="pres">
      <dgm:prSet presAssocID="{A3824CAE-46D0-4B2F-AF61-E0AD93A00017}" presName="node" presStyleLbl="node1" presStyleIdx="1" presStyleCnt="3" custScaleY="60538">
        <dgm:presLayoutVars>
          <dgm:bulletEnabled val="1"/>
        </dgm:presLayoutVars>
      </dgm:prSet>
      <dgm:spPr/>
    </dgm:pt>
    <dgm:pt modelId="{40D19C45-CB6D-4305-9571-D15629F73D37}" type="pres">
      <dgm:prSet presAssocID="{AAAB2EF4-AE45-4114-A618-412C1916549D}" presName="sibTrans" presStyleLbl="sibTrans2D1" presStyleIdx="1" presStyleCnt="2"/>
      <dgm:spPr/>
    </dgm:pt>
    <dgm:pt modelId="{B999604C-0AA3-4F10-B24F-928E5E7874E2}" type="pres">
      <dgm:prSet presAssocID="{AAAB2EF4-AE45-4114-A618-412C1916549D}" presName="connectorText" presStyleLbl="sibTrans2D1" presStyleIdx="1" presStyleCnt="2"/>
      <dgm:spPr/>
    </dgm:pt>
    <dgm:pt modelId="{3CABAD39-A07B-4850-8B66-5F8CFDF88E1C}" type="pres">
      <dgm:prSet presAssocID="{080E9E89-AD64-4688-AAA5-C38CFD04D574}" presName="node" presStyleLbl="node1" presStyleIdx="2" presStyleCnt="3" custScaleY="144639">
        <dgm:presLayoutVars>
          <dgm:bulletEnabled val="1"/>
        </dgm:presLayoutVars>
      </dgm:prSet>
      <dgm:spPr/>
    </dgm:pt>
  </dgm:ptLst>
  <dgm:cxnLst>
    <dgm:cxn modelId="{F5BB810D-FD13-49CC-AD76-4F8E200C0F44}" type="presOf" srcId="{4CE5F356-A54C-4C08-88A4-53252E9B13B7}" destId="{6BB36638-3EDE-49C7-BC14-B23BB7D31EC2}" srcOrd="0" destOrd="0" presId="urn:microsoft.com/office/officeart/2005/8/layout/process2"/>
    <dgm:cxn modelId="{6715ED13-E85A-47A9-B94D-1FBE62466183}" type="presOf" srcId="{080E9E89-AD64-4688-AAA5-C38CFD04D574}" destId="{3CABAD39-A07B-4850-8B66-5F8CFDF88E1C}" srcOrd="0" destOrd="0" presId="urn:microsoft.com/office/officeart/2005/8/layout/process2"/>
    <dgm:cxn modelId="{CA214D24-EE9F-491E-B5B7-4F5407054FBF}" type="presOf" srcId="{F9A94D5C-0072-48F4-B3AA-D6711212DC7A}" destId="{78F31977-D067-4E79-927A-A991093978C4}" srcOrd="0" destOrd="0" presId="urn:microsoft.com/office/officeart/2005/8/layout/process2"/>
    <dgm:cxn modelId="{33A8433C-A96C-45FE-B8CC-54FFA0DFAE8C}" srcId="{2619D48E-B975-46DB-B163-0BDCF285A59A}" destId="{A3824CAE-46D0-4B2F-AF61-E0AD93A00017}" srcOrd="1" destOrd="0" parTransId="{D564D041-1C0D-4526-B59E-8EB0C8AF2592}" sibTransId="{AAAB2EF4-AE45-4114-A618-412C1916549D}"/>
    <dgm:cxn modelId="{25339D3F-F4A2-4412-A738-E696D48BAD47}" srcId="{A3824CAE-46D0-4B2F-AF61-E0AD93A00017}" destId="{28640F1B-7511-40BA-8D62-B964D72828E5}" srcOrd="0" destOrd="0" parTransId="{7C32DE34-052B-421D-874E-5D0E06BD1947}" sibTransId="{924697ED-C765-4401-A85F-4F8CBC34F1E2}"/>
    <dgm:cxn modelId="{3D269A43-98D9-4162-86AD-2A4B4EBB74F2}" type="presOf" srcId="{2619D48E-B975-46DB-B163-0BDCF285A59A}" destId="{7CA6EF2F-10B9-4C1A-8D10-A6DFD5FED2C3}" srcOrd="0" destOrd="0" presId="urn:microsoft.com/office/officeart/2005/8/layout/process2"/>
    <dgm:cxn modelId="{01336847-7925-473E-9D52-3F465ACB4635}" type="presOf" srcId="{F9A94D5C-0072-48F4-B3AA-D6711212DC7A}" destId="{DE079084-CE9E-4BD5-AE31-E86AD1952573}" srcOrd="1" destOrd="0" presId="urn:microsoft.com/office/officeart/2005/8/layout/process2"/>
    <dgm:cxn modelId="{9E313386-B2FF-439C-86F1-9289D2F332F0}" type="presOf" srcId="{DFD898D9-5658-4AD2-9A57-916AF19F9C47}" destId="{6BB36638-3EDE-49C7-BC14-B23BB7D31EC2}" srcOrd="0" destOrd="1" presId="urn:microsoft.com/office/officeart/2005/8/layout/process2"/>
    <dgm:cxn modelId="{C807388B-F7A4-4E42-B301-01E8652730CA}" type="presOf" srcId="{28640F1B-7511-40BA-8D62-B964D72828E5}" destId="{246BAFF3-43CE-4EAC-9144-76527AD9A682}" srcOrd="0" destOrd="1" presId="urn:microsoft.com/office/officeart/2005/8/layout/process2"/>
    <dgm:cxn modelId="{ADB23397-FB5C-49D8-B1FE-F07DBCA7598F}" type="presOf" srcId="{BAF2C3F9-3798-4A64-96B9-AE94F9CC7C59}" destId="{3CABAD39-A07B-4850-8B66-5F8CFDF88E1C}" srcOrd="0" destOrd="1" presId="urn:microsoft.com/office/officeart/2005/8/layout/process2"/>
    <dgm:cxn modelId="{CC5B8EB1-E90C-4381-86E1-D0F66D50F82A}" type="presOf" srcId="{AAAB2EF4-AE45-4114-A618-412C1916549D}" destId="{B999604C-0AA3-4F10-B24F-928E5E7874E2}" srcOrd="1" destOrd="0" presId="urn:microsoft.com/office/officeart/2005/8/layout/process2"/>
    <dgm:cxn modelId="{5E742FB8-6711-469B-901D-30338045C240}" srcId="{2619D48E-B975-46DB-B163-0BDCF285A59A}" destId="{080E9E89-AD64-4688-AAA5-C38CFD04D574}" srcOrd="2" destOrd="0" parTransId="{8DA73402-EE76-4070-975B-166E0CFF8EC6}" sibTransId="{8564214E-0EF2-4DC0-A4AC-FC899659DA3F}"/>
    <dgm:cxn modelId="{580343B8-2D32-4E07-A42D-B396FC9B7F20}" srcId="{080E9E89-AD64-4688-AAA5-C38CFD04D574}" destId="{BAF2C3F9-3798-4A64-96B9-AE94F9CC7C59}" srcOrd="0" destOrd="0" parTransId="{A6BBD8D5-6A38-4676-9F4D-5E4A1ECD97D8}" sibTransId="{9C58E0BD-C51F-470F-A7E9-7D5A5332BDBD}"/>
    <dgm:cxn modelId="{5DC388BC-64A4-4686-9F97-0F870A2C0DCC}" srcId="{2619D48E-B975-46DB-B163-0BDCF285A59A}" destId="{4CE5F356-A54C-4C08-88A4-53252E9B13B7}" srcOrd="0" destOrd="0" parTransId="{FB419A11-4CCA-45D7-A8F9-E55A5D96E90A}" sibTransId="{F9A94D5C-0072-48F4-B3AA-D6711212DC7A}"/>
    <dgm:cxn modelId="{591E34C7-0FFD-4B84-9C34-C255D2BFBBD5}" type="presOf" srcId="{AAAB2EF4-AE45-4114-A618-412C1916549D}" destId="{40D19C45-CB6D-4305-9571-D15629F73D37}" srcOrd="0" destOrd="0" presId="urn:microsoft.com/office/officeart/2005/8/layout/process2"/>
    <dgm:cxn modelId="{4D7E01DC-865A-455A-B21A-F4BD8BEFDE70}" type="presOf" srcId="{A3824CAE-46D0-4B2F-AF61-E0AD93A00017}" destId="{246BAFF3-43CE-4EAC-9144-76527AD9A682}" srcOrd="0" destOrd="0" presId="urn:microsoft.com/office/officeart/2005/8/layout/process2"/>
    <dgm:cxn modelId="{0DE4A0FB-5F72-4258-860F-20702C7F1834}" srcId="{4CE5F356-A54C-4C08-88A4-53252E9B13B7}" destId="{DFD898D9-5658-4AD2-9A57-916AF19F9C47}" srcOrd="0" destOrd="0" parTransId="{A2667887-4A7E-42AE-848C-AB5FE84DE40E}" sibTransId="{2D7952B0-9614-4C37-AF39-F704290990C8}"/>
    <dgm:cxn modelId="{87ADCF73-74FE-47C4-9FC8-24D02BD4CFC1}" type="presParOf" srcId="{7CA6EF2F-10B9-4C1A-8D10-A6DFD5FED2C3}" destId="{6BB36638-3EDE-49C7-BC14-B23BB7D31EC2}" srcOrd="0" destOrd="0" presId="urn:microsoft.com/office/officeart/2005/8/layout/process2"/>
    <dgm:cxn modelId="{C4894EA7-9A63-4326-9E39-75100685C9E2}" type="presParOf" srcId="{7CA6EF2F-10B9-4C1A-8D10-A6DFD5FED2C3}" destId="{78F31977-D067-4E79-927A-A991093978C4}" srcOrd="1" destOrd="0" presId="urn:microsoft.com/office/officeart/2005/8/layout/process2"/>
    <dgm:cxn modelId="{B6F32D16-4C24-4CAD-B0D5-33E54BC4F980}" type="presParOf" srcId="{78F31977-D067-4E79-927A-A991093978C4}" destId="{DE079084-CE9E-4BD5-AE31-E86AD1952573}" srcOrd="0" destOrd="0" presId="urn:microsoft.com/office/officeart/2005/8/layout/process2"/>
    <dgm:cxn modelId="{18C47621-6FCE-46DE-9E49-A70067A021B4}" type="presParOf" srcId="{7CA6EF2F-10B9-4C1A-8D10-A6DFD5FED2C3}" destId="{246BAFF3-43CE-4EAC-9144-76527AD9A682}" srcOrd="2" destOrd="0" presId="urn:microsoft.com/office/officeart/2005/8/layout/process2"/>
    <dgm:cxn modelId="{5197183E-6259-4CD3-8DBA-EF32B0555B4B}" type="presParOf" srcId="{7CA6EF2F-10B9-4C1A-8D10-A6DFD5FED2C3}" destId="{40D19C45-CB6D-4305-9571-D15629F73D37}" srcOrd="3" destOrd="0" presId="urn:microsoft.com/office/officeart/2005/8/layout/process2"/>
    <dgm:cxn modelId="{3E5C4EBA-91B7-4DF7-9A0B-951A0C4097F6}" type="presParOf" srcId="{40D19C45-CB6D-4305-9571-D15629F73D37}" destId="{B999604C-0AA3-4F10-B24F-928E5E7874E2}" srcOrd="0" destOrd="0" presId="urn:microsoft.com/office/officeart/2005/8/layout/process2"/>
    <dgm:cxn modelId="{7F43CB8C-B224-45D8-A786-57323BB77BF4}" type="presParOf" srcId="{7CA6EF2F-10B9-4C1A-8D10-A6DFD5FED2C3}" destId="{3CABAD39-A07B-4850-8B66-5F8CFDF88E1C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36638-3EDE-49C7-BC14-B23BB7D31EC2}">
      <dsp:nvSpPr>
        <dsp:cNvPr id="0" name=""/>
        <dsp:cNvSpPr/>
      </dsp:nvSpPr>
      <dsp:spPr>
        <a:xfrm>
          <a:off x="427478" y="5903"/>
          <a:ext cx="4986122" cy="1545335"/>
        </a:xfrm>
        <a:prstGeom prst="roundRect">
          <a:avLst>
            <a:gd name="adj" fmla="val 10000"/>
          </a:avLst>
        </a:prstGeom>
        <a:solidFill>
          <a:schemeClr val="accent2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Değişkenler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i="1" kern="1200" dirty="0"/>
            <a:t>X</a:t>
          </a:r>
          <a:r>
            <a:rPr lang="tr-TR" sz="1600" kern="1200" dirty="0"/>
            <a:t>1: günlük yenilecek kek sayısı.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i="1" kern="1200" dirty="0"/>
            <a:t>X</a:t>
          </a:r>
          <a:r>
            <a:rPr lang="tr-TR" sz="1600" kern="1200" dirty="0"/>
            <a:t>2: günlük yenilecek kaşık dondurma sayısı.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i="1" kern="1200" dirty="0"/>
            <a:t>X</a:t>
          </a:r>
          <a:r>
            <a:rPr lang="tr-TR" sz="1600" kern="1200" dirty="0"/>
            <a:t>3: günlük içilecek şişe kola sayısı.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i="1" kern="1200" dirty="0"/>
            <a:t>X</a:t>
          </a:r>
          <a:r>
            <a:rPr lang="tr-TR" sz="1600" kern="1200" dirty="0"/>
            <a:t>4: günlük yenilecek dilim pasta sayısı.</a:t>
          </a:r>
        </a:p>
      </dsp:txBody>
      <dsp:txXfrm>
        <a:off x="472739" y="51164"/>
        <a:ext cx="4895600" cy="1454813"/>
      </dsp:txXfrm>
    </dsp:sp>
    <dsp:sp modelId="{78F31977-D067-4E79-927A-A991093978C4}">
      <dsp:nvSpPr>
        <dsp:cNvPr id="0" name=""/>
        <dsp:cNvSpPr/>
      </dsp:nvSpPr>
      <dsp:spPr>
        <a:xfrm rot="5400000">
          <a:off x="2630789" y="1589872"/>
          <a:ext cx="579500" cy="6954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kern="1200"/>
        </a:p>
      </dsp:txBody>
      <dsp:txXfrm rot="-5400000">
        <a:off x="2711919" y="1647822"/>
        <a:ext cx="417241" cy="405650"/>
      </dsp:txXfrm>
    </dsp:sp>
    <dsp:sp modelId="{246BAFF3-43CE-4EAC-9144-76527AD9A682}">
      <dsp:nvSpPr>
        <dsp:cNvPr id="0" name=""/>
        <dsp:cNvSpPr/>
      </dsp:nvSpPr>
      <dsp:spPr>
        <a:xfrm>
          <a:off x="427478" y="2323906"/>
          <a:ext cx="4986122" cy="9355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Amaç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600" kern="1200" dirty="0"/>
            <a:t>Min</a:t>
          </a:r>
          <a:r>
            <a:rPr lang="tr-TR" sz="1600" kern="1200" dirty="0"/>
            <a:t> </a:t>
          </a:r>
          <a:r>
            <a:rPr lang="pl-PL" sz="1600" i="1" kern="1200" dirty="0"/>
            <a:t>w</a:t>
          </a:r>
          <a:r>
            <a:rPr lang="tr-TR" sz="1600" i="1" kern="1200" dirty="0"/>
            <a:t> </a:t>
          </a:r>
          <a:r>
            <a:rPr lang="pl-PL" sz="1600" kern="1200" dirty="0"/>
            <a:t>=</a:t>
          </a:r>
          <a:r>
            <a:rPr lang="tr-TR" sz="1600" kern="1200" dirty="0"/>
            <a:t> </a:t>
          </a:r>
          <a:r>
            <a:rPr lang="pl-PL" sz="1600" kern="1200" dirty="0"/>
            <a:t>50</a:t>
          </a:r>
          <a:r>
            <a:rPr lang="tr-TR" sz="1600" kern="1200" dirty="0"/>
            <a:t> </a:t>
          </a:r>
          <a:r>
            <a:rPr lang="tr-TR" sz="1600" i="1" kern="1200" dirty="0"/>
            <a:t>X</a:t>
          </a:r>
          <a:r>
            <a:rPr lang="pl-PL" sz="1600" kern="1200" dirty="0"/>
            <a:t>1</a:t>
          </a:r>
          <a:r>
            <a:rPr lang="tr-TR" sz="1600" kern="1200" dirty="0"/>
            <a:t> </a:t>
          </a:r>
          <a:r>
            <a:rPr lang="pl-PL" sz="1600" kern="1200" dirty="0"/>
            <a:t>+</a:t>
          </a:r>
          <a:r>
            <a:rPr lang="tr-TR" sz="1600" kern="1200" dirty="0"/>
            <a:t> </a:t>
          </a:r>
          <a:r>
            <a:rPr lang="pl-PL" sz="1600" kern="1200" dirty="0"/>
            <a:t>20</a:t>
          </a:r>
          <a:r>
            <a:rPr lang="tr-TR" sz="1600" kern="1200" dirty="0"/>
            <a:t> </a:t>
          </a:r>
          <a:r>
            <a:rPr lang="tr-TR" sz="1600" i="1" kern="1200" dirty="0"/>
            <a:t>X</a:t>
          </a:r>
          <a:r>
            <a:rPr lang="pl-PL" sz="1600" kern="1200" dirty="0"/>
            <a:t>2</a:t>
          </a:r>
          <a:r>
            <a:rPr lang="tr-TR" sz="1600" kern="1200" dirty="0"/>
            <a:t> </a:t>
          </a:r>
          <a:r>
            <a:rPr lang="pl-PL" sz="1600" kern="1200" dirty="0"/>
            <a:t>+</a:t>
          </a:r>
          <a:r>
            <a:rPr lang="tr-TR" sz="1600" kern="1200" dirty="0"/>
            <a:t> </a:t>
          </a:r>
          <a:r>
            <a:rPr lang="pl-PL" sz="1600" kern="1200" dirty="0"/>
            <a:t>30</a:t>
          </a:r>
          <a:r>
            <a:rPr lang="tr-TR" sz="1600" kern="1200" dirty="0"/>
            <a:t> </a:t>
          </a:r>
          <a:r>
            <a:rPr lang="tr-TR" sz="1600" i="1" kern="1200" dirty="0"/>
            <a:t>X</a:t>
          </a:r>
          <a:r>
            <a:rPr lang="pl-PL" sz="1600" kern="1200" dirty="0"/>
            <a:t>3</a:t>
          </a:r>
          <a:r>
            <a:rPr lang="tr-TR" sz="1600" kern="1200" dirty="0"/>
            <a:t> </a:t>
          </a:r>
          <a:r>
            <a:rPr lang="pl-PL" sz="1600" kern="1200" dirty="0"/>
            <a:t>+</a:t>
          </a:r>
          <a:r>
            <a:rPr lang="tr-TR" sz="1600" kern="1200" dirty="0"/>
            <a:t> </a:t>
          </a:r>
          <a:r>
            <a:rPr lang="pl-PL" sz="1600" kern="1200" dirty="0"/>
            <a:t>80</a:t>
          </a:r>
          <a:r>
            <a:rPr lang="tr-TR" sz="1600" kern="1200" dirty="0"/>
            <a:t> </a:t>
          </a:r>
          <a:r>
            <a:rPr lang="tr-TR" sz="1600" i="1" kern="1200" dirty="0"/>
            <a:t>X</a:t>
          </a:r>
          <a:r>
            <a:rPr lang="pl-PL" sz="1600" kern="1200" dirty="0"/>
            <a:t>4</a:t>
          </a:r>
        </a:p>
      </dsp:txBody>
      <dsp:txXfrm>
        <a:off x="454878" y="2351306"/>
        <a:ext cx="4931322" cy="880715"/>
      </dsp:txXfrm>
    </dsp:sp>
    <dsp:sp modelId="{40D19C45-CB6D-4305-9571-D15629F73D37}">
      <dsp:nvSpPr>
        <dsp:cNvPr id="0" name=""/>
        <dsp:cNvSpPr/>
      </dsp:nvSpPr>
      <dsp:spPr>
        <a:xfrm rot="5400000">
          <a:off x="2630789" y="3298055"/>
          <a:ext cx="579500" cy="6954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600" kern="1200"/>
        </a:p>
      </dsp:txBody>
      <dsp:txXfrm rot="-5400000">
        <a:off x="2711919" y="3356005"/>
        <a:ext cx="417241" cy="405650"/>
      </dsp:txXfrm>
    </dsp:sp>
    <dsp:sp modelId="{3CABAD39-A07B-4850-8B66-5F8CFDF88E1C}">
      <dsp:nvSpPr>
        <dsp:cNvPr id="0" name=""/>
        <dsp:cNvSpPr/>
      </dsp:nvSpPr>
      <dsp:spPr>
        <a:xfrm>
          <a:off x="427478" y="4032089"/>
          <a:ext cx="4986122" cy="2235158"/>
        </a:xfrm>
        <a:prstGeom prst="roundRect">
          <a:avLst>
            <a:gd name="adj" fmla="val 10000"/>
          </a:avLst>
        </a:prstGeom>
        <a:solidFill>
          <a:schemeClr val="accent3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Kısıtlar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600" kern="1200" dirty="0"/>
            <a:t>400</a:t>
          </a:r>
          <a:r>
            <a:rPr lang="tr-TR" sz="1600" kern="1200" dirty="0"/>
            <a:t> </a:t>
          </a:r>
          <a:r>
            <a:rPr lang="tr-TR" sz="1600" i="1" kern="1200" dirty="0"/>
            <a:t>X</a:t>
          </a:r>
          <a:r>
            <a:rPr lang="fi-FI" sz="1600" kern="1200" dirty="0"/>
            <a:t>1</a:t>
          </a:r>
          <a:r>
            <a:rPr lang="tr-TR" sz="1600" kern="1200" dirty="0"/>
            <a:t> </a:t>
          </a:r>
          <a:r>
            <a:rPr lang="fi-FI" sz="1600" kern="1200" dirty="0"/>
            <a:t>+</a:t>
          </a:r>
          <a:r>
            <a:rPr lang="tr-TR" sz="1600" kern="1200" dirty="0"/>
            <a:t> </a:t>
          </a:r>
          <a:r>
            <a:rPr lang="fi-FI" sz="1600" kern="1200" dirty="0"/>
            <a:t>200</a:t>
          </a:r>
          <a:r>
            <a:rPr lang="tr-TR" sz="1600" kern="1200" dirty="0"/>
            <a:t> </a:t>
          </a:r>
          <a:r>
            <a:rPr lang="tr-TR" sz="1600" i="1" kern="1200" dirty="0"/>
            <a:t>X</a:t>
          </a:r>
          <a:r>
            <a:rPr lang="fi-FI" sz="1600" kern="1200" dirty="0"/>
            <a:t>2</a:t>
          </a:r>
          <a:r>
            <a:rPr lang="tr-TR" sz="1600" kern="1200" dirty="0"/>
            <a:t> </a:t>
          </a:r>
          <a:r>
            <a:rPr lang="fi-FI" sz="1600" kern="1200" dirty="0"/>
            <a:t>+</a:t>
          </a:r>
          <a:r>
            <a:rPr lang="tr-TR" sz="1600" kern="1200" dirty="0"/>
            <a:t> </a:t>
          </a:r>
          <a:r>
            <a:rPr lang="fi-FI" sz="1600" kern="1200" dirty="0"/>
            <a:t>150</a:t>
          </a:r>
          <a:r>
            <a:rPr lang="tr-TR" sz="1600" kern="1200" dirty="0"/>
            <a:t> </a:t>
          </a:r>
          <a:r>
            <a:rPr lang="tr-TR" sz="1600" i="1" kern="1200" dirty="0"/>
            <a:t>X</a:t>
          </a:r>
          <a:r>
            <a:rPr lang="fi-FI" sz="1600" kern="1200" dirty="0"/>
            <a:t>3</a:t>
          </a:r>
          <a:r>
            <a:rPr lang="tr-TR" sz="1600" kern="1200" dirty="0"/>
            <a:t> </a:t>
          </a:r>
          <a:r>
            <a:rPr lang="fi-FI" sz="1600" kern="1200" dirty="0"/>
            <a:t>+</a:t>
          </a:r>
          <a:r>
            <a:rPr lang="tr-TR" sz="1600" kern="1200" dirty="0"/>
            <a:t> </a:t>
          </a:r>
          <a:r>
            <a:rPr lang="fi-FI" sz="1600" kern="1200" dirty="0"/>
            <a:t>500</a:t>
          </a:r>
          <a:r>
            <a:rPr lang="tr-TR" sz="1600" kern="1200" dirty="0"/>
            <a:t> </a:t>
          </a:r>
          <a:r>
            <a:rPr lang="tr-TR" sz="1600" i="1" kern="1200" dirty="0"/>
            <a:t>X</a:t>
          </a:r>
          <a:r>
            <a:rPr lang="fi-FI" sz="1600" kern="1200" dirty="0"/>
            <a:t>4</a:t>
          </a:r>
          <a:r>
            <a:rPr lang="tr-TR" sz="1600" kern="1200" dirty="0"/>
            <a:t> </a:t>
          </a:r>
          <a:r>
            <a:rPr lang="fi-FI" sz="1600" kern="1200" dirty="0"/>
            <a:t>≥</a:t>
          </a:r>
          <a:r>
            <a:rPr lang="tr-TR" sz="1600" kern="1200" dirty="0"/>
            <a:t> </a:t>
          </a:r>
          <a:r>
            <a:rPr lang="fi-FI" sz="1600" kern="1200" dirty="0"/>
            <a:t>500 </a:t>
          </a:r>
          <a:r>
            <a:rPr lang="tr-TR" sz="1600" kern="1200" dirty="0"/>
            <a:t>	</a:t>
          </a:r>
          <a:r>
            <a:rPr lang="fi-FI" sz="1600" kern="1200" dirty="0"/>
            <a:t>(günlük</a:t>
          </a:r>
          <a:r>
            <a:rPr lang="tr-TR" sz="1600" kern="1200" dirty="0"/>
            <a:t> </a:t>
          </a:r>
          <a:r>
            <a:rPr lang="fi-FI" sz="1600" kern="1200" dirty="0"/>
            <a:t>kalori)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/>
            <a:t>3 </a:t>
          </a:r>
          <a:r>
            <a:rPr lang="tr-TR" sz="1600" i="1" kern="1200" dirty="0"/>
            <a:t>X</a:t>
          </a:r>
          <a:r>
            <a:rPr lang="tr-TR" sz="1600" kern="1200" dirty="0"/>
            <a:t>1 + 2 </a:t>
          </a:r>
          <a:r>
            <a:rPr lang="tr-TR" sz="1600" i="1" kern="1200" dirty="0"/>
            <a:t>X</a:t>
          </a:r>
          <a:r>
            <a:rPr lang="tr-TR" sz="1600" kern="1200" dirty="0"/>
            <a:t>2 ≥ 6 			(günlük çikolata)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/>
            <a:t>2 </a:t>
          </a:r>
          <a:r>
            <a:rPr lang="tr-TR" sz="1600" i="1" kern="1200" dirty="0"/>
            <a:t>X</a:t>
          </a:r>
          <a:r>
            <a:rPr lang="tr-TR" sz="1600" kern="1200" dirty="0"/>
            <a:t>1 + 2 </a:t>
          </a:r>
          <a:r>
            <a:rPr lang="tr-TR" sz="1600" i="1" kern="1200" dirty="0"/>
            <a:t>X</a:t>
          </a:r>
          <a:r>
            <a:rPr lang="tr-TR" sz="1600" kern="1200" dirty="0"/>
            <a:t>2 + 4 </a:t>
          </a:r>
          <a:r>
            <a:rPr lang="tr-TR" sz="1600" i="1" kern="1200" dirty="0"/>
            <a:t>X</a:t>
          </a:r>
          <a:r>
            <a:rPr lang="tr-TR" sz="1600" kern="1200" dirty="0"/>
            <a:t>3 + 4 </a:t>
          </a:r>
          <a:r>
            <a:rPr lang="tr-TR" sz="1600" i="1" kern="1200" dirty="0"/>
            <a:t>X</a:t>
          </a:r>
          <a:r>
            <a:rPr lang="tr-TR" sz="1600" kern="1200" dirty="0"/>
            <a:t>4 ≥ 10 	(günlük şeker)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kern="1200" dirty="0"/>
            <a:t>2 </a:t>
          </a:r>
          <a:r>
            <a:rPr lang="tr-TR" sz="1600" i="1" kern="1200" dirty="0"/>
            <a:t>X</a:t>
          </a:r>
          <a:r>
            <a:rPr lang="tr-TR" sz="1600" kern="1200" dirty="0"/>
            <a:t>1 + 4 </a:t>
          </a:r>
          <a:r>
            <a:rPr lang="tr-TR" sz="1600" i="1" kern="1200" dirty="0"/>
            <a:t>X</a:t>
          </a:r>
          <a:r>
            <a:rPr lang="tr-TR" sz="1600" kern="1200" dirty="0"/>
            <a:t>2 + </a:t>
          </a:r>
          <a:r>
            <a:rPr lang="tr-TR" sz="1600" i="1" kern="1200" dirty="0"/>
            <a:t>X</a:t>
          </a:r>
          <a:r>
            <a:rPr lang="tr-TR" sz="1600" kern="1200" dirty="0"/>
            <a:t>3 + 5 </a:t>
          </a:r>
          <a:r>
            <a:rPr lang="tr-TR" sz="1600" i="1" kern="1200" dirty="0"/>
            <a:t>X</a:t>
          </a:r>
          <a:r>
            <a:rPr lang="tr-TR" sz="1600" kern="1200" dirty="0"/>
            <a:t>4 ≥ 8 	(günlük yağ)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600" i="1" kern="1200" dirty="0" err="1"/>
            <a:t>Xi</a:t>
          </a:r>
          <a:r>
            <a:rPr lang="tr-TR" sz="1600" i="1" kern="1200" dirty="0"/>
            <a:t> </a:t>
          </a:r>
          <a:r>
            <a:rPr lang="tr-TR" sz="1600" kern="1200" dirty="0"/>
            <a:t>≥ 0, </a:t>
          </a:r>
          <a:r>
            <a:rPr lang="tr-TR" sz="1600" i="1" kern="1200" dirty="0"/>
            <a:t>i </a:t>
          </a:r>
          <a:r>
            <a:rPr lang="tr-TR" sz="1600" kern="1200" dirty="0"/>
            <a:t>= 1, 2, 3, 4		(işaret sınırlamaları)</a:t>
          </a:r>
        </a:p>
      </dsp:txBody>
      <dsp:txXfrm>
        <a:off x="492944" y="4097555"/>
        <a:ext cx="4855190" cy="21042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634C6-BC81-42A1-B6AE-583EB743BA46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C80EE-C2B2-48F9-8977-37D275CC68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39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Kaynak: Dr. Y. İlker </a:t>
            </a:r>
            <a:r>
              <a:rPr lang="tr-TR" sz="1200" dirty="0" err="1"/>
              <a:t>Topcu</a:t>
            </a:r>
            <a:r>
              <a:rPr lang="tr-TR" sz="1200" dirty="0"/>
              <a:t> &amp; Dr. Özgür Kabak – Yöneylem araştırması ders notları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052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END331, YÖNEYLEM&amp;ARAŞTIRMASI, DERS&amp;NOTLARI, (2015-2016)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133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END331, YÖNEYLEM&amp;ARAŞTIRMASI, DERS&amp;NOTLARI, (2015-2016)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845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END331, YÖNEYLEM&amp;ARAŞTIRMASI, DERS&amp;NOTLARI, (2015-2016)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954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END331, YÖNEYLEM&amp;ARAŞTIRMASI, DERS&amp;NOTLARI, (2015-2016)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026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END331, YÖNEYLEM&amp;ARAŞTIRMASI, DERS&amp;NOTLARI, (2015-2016)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452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Valentas</a:t>
            </a:r>
            <a:r>
              <a:rPr lang="en-US" dirty="0"/>
              <a:t>, R. J., </a:t>
            </a:r>
            <a:r>
              <a:rPr lang="en-US" dirty="0" err="1"/>
              <a:t>Rotstein</a:t>
            </a:r>
            <a:r>
              <a:rPr lang="en-US" dirty="0"/>
              <a:t>, E. and Singh, R. P., 1997, Handbook of Food engineering Practice, CRC.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45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Fundamentals of Food Process Engineering</a:t>
            </a:r>
            <a:r>
              <a:rPr lang="tr-TR" dirty="0"/>
              <a:t>, </a:t>
            </a:r>
            <a:r>
              <a:rPr lang="tr-TR" dirty="0" err="1"/>
              <a:t>toledo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69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45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95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26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09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0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47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74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6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1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3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2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71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6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9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A9D10F-2A32-481A-9080-266BA4874184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94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excelyardim.wordpress.com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alyticsvidhya.com/blog/2017/02/lintroductory-guide-on-linear-programming-explained-in-simple-english/" TargetMode="External"/><Relationship Id="rId2" Type="http://schemas.openxmlformats.org/officeDocument/2006/relationships/hyperlink" Target="http://www.nutrisurvey.de/lp/lp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thworks.com/matlabcentral/fileexchange/44070-diet-problem-in-linear-programming?requestedDomain=www.mathworks.co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B1F5C-E399-40AF-82B8-10A5D8102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Gıda Mühendisliğinde Bilgisayar Uygulamaları</a:t>
            </a:r>
          </a:p>
        </p:txBody>
      </p:sp>
      <p:sp>
        <p:nvSpPr>
          <p:cNvPr id="6" name="Alt Başlık 2">
            <a:extLst>
              <a:ext uri="{FF2B5EF4-FFF2-40B4-BE49-F238E27FC236}">
                <a16:creationId xmlns:a16="http://schemas.microsoft.com/office/drawing/2014/main" id="{2585C22B-86EB-41EE-AC44-200FA5F9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242859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40000"/>
              </a:lnSpc>
            </a:pPr>
            <a:r>
              <a:rPr lang="tr-TR" sz="2400" dirty="0">
                <a:solidFill>
                  <a:srgbClr val="7030A0"/>
                </a:solidFill>
              </a:rPr>
              <a:t>Mühendislik Mimarlık Fakültesi </a:t>
            </a:r>
          </a:p>
          <a:p>
            <a:pPr algn="l">
              <a:lnSpc>
                <a:spcPct val="140000"/>
              </a:lnSpc>
            </a:pPr>
            <a:r>
              <a:rPr lang="tr-TR" sz="2400" dirty="0"/>
              <a:t>Gıda Mühendisliği Bölümü</a:t>
            </a:r>
          </a:p>
          <a:p>
            <a:pPr algn="l">
              <a:lnSpc>
                <a:spcPct val="140000"/>
              </a:lnSpc>
            </a:pPr>
            <a:r>
              <a:rPr lang="tr-TR" sz="2400" dirty="0">
                <a:solidFill>
                  <a:srgbClr val="002060"/>
                </a:solidFill>
              </a:rPr>
              <a:t>Prof. Dr. Farhan ALFİN</a:t>
            </a:r>
          </a:p>
          <a:p>
            <a:pPr algn="ctr">
              <a:lnSpc>
                <a:spcPct val="140000"/>
              </a:lnSpc>
            </a:pPr>
            <a:r>
              <a:rPr lang="tr-TR" sz="2400" dirty="0">
                <a:solidFill>
                  <a:srgbClr val="002060"/>
                </a:solidFill>
              </a:rPr>
              <a:t>2018-2019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7B72E8A-7646-4CB6-A995-888C79202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" y="308505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90757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60000"/>
              </a:lnSpc>
              <a:spcBef>
                <a:spcPts val="0"/>
              </a:spcBef>
            </a:pPr>
            <a:r>
              <a:rPr lang="tr-TR" sz="2800" dirty="0"/>
              <a:t>Konu maliyet ise </a:t>
            </a:r>
            <a:r>
              <a:rPr lang="tr-TR" sz="2800" dirty="0">
                <a:solidFill>
                  <a:srgbClr val="FF0000"/>
                </a:solidFill>
              </a:rPr>
              <a:t>amaç fonksiyonunu </a:t>
            </a:r>
            <a:r>
              <a:rPr lang="tr-TR" sz="2800" dirty="0"/>
              <a:t>en küçükleyen değerleri (yani maliyeti minimize eden değerleri) bulmak isteriz, eğer kar ise amaç fonksiyonunu en </a:t>
            </a:r>
            <a:r>
              <a:rPr lang="tr-TR" sz="2800" dirty="0" err="1"/>
              <a:t>büyükleyen</a:t>
            </a:r>
            <a:r>
              <a:rPr lang="tr-TR" sz="2800" dirty="0"/>
              <a:t> (yani en yüksek karı elde edeceğimiz değerlere)  değerlere ulaşmak istenecektir.</a:t>
            </a:r>
          </a:p>
          <a:p>
            <a:r>
              <a:rPr lang="tr-TR" sz="2800" dirty="0"/>
              <a:t>Bu durumda amaç fonksiyonu (</a:t>
            </a:r>
            <a:r>
              <a:rPr lang="tr-TR" sz="2800" dirty="0" err="1"/>
              <a:t>cent</a:t>
            </a:r>
            <a:r>
              <a:rPr lang="tr-TR" sz="2800" dirty="0"/>
              <a:t> cinsinden toplam günlük maliyet).</a:t>
            </a:r>
          </a:p>
          <a:p>
            <a:pPr marL="0" indent="0" algn="ctr">
              <a:buNone/>
            </a:pPr>
            <a:r>
              <a:rPr lang="pl-PL" sz="2800" dirty="0"/>
              <a:t>Min</a:t>
            </a:r>
            <a:r>
              <a:rPr lang="tr-TR" sz="2800" dirty="0"/>
              <a:t> </a:t>
            </a:r>
            <a:r>
              <a:rPr lang="pl-PL" sz="2800" i="1" dirty="0"/>
              <a:t>w</a:t>
            </a:r>
            <a:r>
              <a:rPr lang="tr-TR" sz="2800" i="1" dirty="0"/>
              <a:t> </a:t>
            </a:r>
            <a:r>
              <a:rPr lang="pl-PL" sz="2800" dirty="0"/>
              <a:t>=</a:t>
            </a:r>
            <a:r>
              <a:rPr lang="tr-TR" sz="2800" dirty="0"/>
              <a:t> </a:t>
            </a:r>
            <a:r>
              <a:rPr lang="pl-PL" sz="2800" dirty="0"/>
              <a:t>50</a:t>
            </a:r>
            <a:r>
              <a:rPr lang="tr-TR" sz="2800" dirty="0"/>
              <a:t> </a:t>
            </a:r>
            <a:r>
              <a:rPr lang="tr-TR" sz="2800" i="1" dirty="0"/>
              <a:t>X</a:t>
            </a:r>
            <a:r>
              <a:rPr lang="pl-PL" sz="2800" dirty="0"/>
              <a:t>1</a:t>
            </a:r>
            <a:r>
              <a:rPr lang="tr-TR" sz="2800" dirty="0"/>
              <a:t> </a:t>
            </a:r>
            <a:r>
              <a:rPr lang="pl-PL" sz="2800" dirty="0"/>
              <a:t>+</a:t>
            </a:r>
            <a:r>
              <a:rPr lang="tr-TR" sz="2800" dirty="0"/>
              <a:t> </a:t>
            </a:r>
            <a:r>
              <a:rPr lang="pl-PL" sz="2800" dirty="0"/>
              <a:t>20</a:t>
            </a:r>
            <a:r>
              <a:rPr lang="tr-TR" sz="2800" dirty="0"/>
              <a:t> </a:t>
            </a:r>
            <a:r>
              <a:rPr lang="tr-TR" sz="2800" i="1" dirty="0"/>
              <a:t>X</a:t>
            </a:r>
            <a:r>
              <a:rPr lang="pl-PL" sz="2800" dirty="0"/>
              <a:t>2</a:t>
            </a:r>
            <a:r>
              <a:rPr lang="tr-TR" sz="2800" dirty="0"/>
              <a:t> </a:t>
            </a:r>
            <a:r>
              <a:rPr lang="pl-PL" sz="2800" dirty="0"/>
              <a:t>+</a:t>
            </a:r>
            <a:r>
              <a:rPr lang="tr-TR" sz="2800" dirty="0"/>
              <a:t> </a:t>
            </a:r>
            <a:r>
              <a:rPr lang="pl-PL" sz="2800" dirty="0"/>
              <a:t>30</a:t>
            </a:r>
            <a:r>
              <a:rPr lang="tr-TR" sz="2800" dirty="0"/>
              <a:t> </a:t>
            </a:r>
            <a:r>
              <a:rPr lang="tr-TR" sz="2800" i="1" dirty="0"/>
              <a:t>X</a:t>
            </a:r>
            <a:r>
              <a:rPr lang="pl-PL" sz="2800" dirty="0"/>
              <a:t>3</a:t>
            </a:r>
            <a:r>
              <a:rPr lang="tr-TR" sz="2800" dirty="0"/>
              <a:t> </a:t>
            </a:r>
            <a:r>
              <a:rPr lang="pl-PL" sz="2800" dirty="0"/>
              <a:t>+</a:t>
            </a:r>
            <a:r>
              <a:rPr lang="tr-TR" sz="2800" dirty="0"/>
              <a:t> </a:t>
            </a:r>
            <a:r>
              <a:rPr lang="pl-PL" sz="2800" dirty="0"/>
              <a:t>80</a:t>
            </a:r>
            <a:r>
              <a:rPr lang="tr-TR" sz="2800" dirty="0"/>
              <a:t> </a:t>
            </a:r>
            <a:r>
              <a:rPr lang="tr-TR" sz="2800" i="1" dirty="0"/>
              <a:t>X</a:t>
            </a:r>
            <a:r>
              <a:rPr lang="pl-PL" sz="2800" dirty="0"/>
              <a:t>4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</a:pPr>
            <a:endParaRPr lang="tr-TR" sz="2800" dirty="0"/>
          </a:p>
          <a:p>
            <a:pPr fontAlgn="base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4669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r>
              <a:rPr lang="tr-TR" sz="2800" b="1" dirty="0"/>
              <a:t>Yanıt</a:t>
            </a:r>
          </a:p>
          <a:p>
            <a:r>
              <a:rPr lang="tr-TR" sz="2800" dirty="0">
                <a:solidFill>
                  <a:srgbClr val="FF0000"/>
                </a:solidFill>
              </a:rPr>
              <a:t>Karar değişkenleri:</a:t>
            </a:r>
          </a:p>
          <a:p>
            <a:r>
              <a:rPr lang="tr-TR" sz="2800" i="1" dirty="0"/>
              <a:t>X</a:t>
            </a:r>
            <a:r>
              <a:rPr lang="tr-TR" sz="2800" dirty="0"/>
              <a:t>1: günlük yenilecek kek sayısı.</a:t>
            </a:r>
          </a:p>
          <a:p>
            <a:r>
              <a:rPr lang="tr-TR" sz="2800" i="1" dirty="0"/>
              <a:t>X</a:t>
            </a:r>
            <a:r>
              <a:rPr lang="tr-TR" sz="2800" dirty="0"/>
              <a:t>2: günlük yenilecek kaşık dondurma sayısı.</a:t>
            </a:r>
          </a:p>
          <a:p>
            <a:r>
              <a:rPr lang="tr-TR" sz="2800" i="1" dirty="0"/>
              <a:t>X</a:t>
            </a:r>
            <a:r>
              <a:rPr lang="tr-TR" sz="2800" dirty="0"/>
              <a:t>3: günlük içilecek şişe kola sayısı.</a:t>
            </a:r>
          </a:p>
          <a:p>
            <a:r>
              <a:rPr lang="tr-TR" sz="2800" i="1" dirty="0"/>
              <a:t>X</a:t>
            </a:r>
            <a:r>
              <a:rPr lang="tr-TR" sz="2800" dirty="0"/>
              <a:t>4: günlük yenilecek dilim pasta sayısı.</a:t>
            </a:r>
          </a:p>
          <a:p>
            <a:r>
              <a:rPr lang="tr-TR" sz="2800" dirty="0"/>
              <a:t>şeklinde belirlenebilir.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656920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Kısıtlar:</a:t>
            </a:r>
          </a:p>
          <a:p>
            <a:r>
              <a:rPr lang="fi-FI" sz="2800" dirty="0"/>
              <a:t>400</a:t>
            </a:r>
            <a:r>
              <a:rPr lang="tr-TR" sz="2800" dirty="0"/>
              <a:t> </a:t>
            </a:r>
            <a:r>
              <a:rPr lang="tr-TR" sz="2800" i="1" dirty="0"/>
              <a:t>X</a:t>
            </a:r>
            <a:r>
              <a:rPr lang="fi-FI" sz="2800" dirty="0"/>
              <a:t>1</a:t>
            </a:r>
            <a:r>
              <a:rPr lang="tr-TR" sz="2800" dirty="0"/>
              <a:t> </a:t>
            </a:r>
            <a:r>
              <a:rPr lang="fi-FI" sz="2800" dirty="0"/>
              <a:t>+</a:t>
            </a:r>
            <a:r>
              <a:rPr lang="tr-TR" sz="2800" dirty="0"/>
              <a:t> </a:t>
            </a:r>
            <a:r>
              <a:rPr lang="fi-FI" sz="2800" dirty="0"/>
              <a:t>200</a:t>
            </a:r>
            <a:r>
              <a:rPr lang="tr-TR" sz="2800" dirty="0"/>
              <a:t> </a:t>
            </a:r>
            <a:r>
              <a:rPr lang="tr-TR" sz="2800" i="1" dirty="0"/>
              <a:t>X</a:t>
            </a:r>
            <a:r>
              <a:rPr lang="fi-FI" sz="2800" dirty="0"/>
              <a:t>2</a:t>
            </a:r>
            <a:r>
              <a:rPr lang="tr-TR" sz="2800" dirty="0"/>
              <a:t> </a:t>
            </a:r>
            <a:r>
              <a:rPr lang="fi-FI" sz="2800" dirty="0"/>
              <a:t>+</a:t>
            </a:r>
            <a:r>
              <a:rPr lang="tr-TR" sz="2800" dirty="0"/>
              <a:t> </a:t>
            </a:r>
            <a:r>
              <a:rPr lang="fi-FI" sz="2800" dirty="0"/>
              <a:t>150</a:t>
            </a:r>
            <a:r>
              <a:rPr lang="tr-TR" sz="2800" dirty="0"/>
              <a:t> </a:t>
            </a:r>
            <a:r>
              <a:rPr lang="tr-TR" sz="2800" i="1" dirty="0"/>
              <a:t>X</a:t>
            </a:r>
            <a:r>
              <a:rPr lang="fi-FI" sz="2800" dirty="0"/>
              <a:t>3</a:t>
            </a:r>
            <a:r>
              <a:rPr lang="tr-TR" sz="2800" dirty="0"/>
              <a:t> </a:t>
            </a:r>
            <a:r>
              <a:rPr lang="fi-FI" sz="2800" dirty="0"/>
              <a:t>+</a:t>
            </a:r>
            <a:r>
              <a:rPr lang="tr-TR" sz="2800" dirty="0"/>
              <a:t> </a:t>
            </a:r>
            <a:r>
              <a:rPr lang="fi-FI" sz="2800" dirty="0"/>
              <a:t>500</a:t>
            </a:r>
            <a:r>
              <a:rPr lang="tr-TR" sz="2800" dirty="0"/>
              <a:t> </a:t>
            </a:r>
            <a:r>
              <a:rPr lang="tr-TR" sz="2800" i="1" dirty="0"/>
              <a:t>X</a:t>
            </a:r>
            <a:r>
              <a:rPr lang="fi-FI" sz="2800" dirty="0"/>
              <a:t>4</a:t>
            </a:r>
            <a:r>
              <a:rPr lang="tr-TR" sz="2800" dirty="0"/>
              <a:t> </a:t>
            </a:r>
            <a:r>
              <a:rPr lang="fi-FI" sz="2800" dirty="0"/>
              <a:t>≥</a:t>
            </a:r>
            <a:r>
              <a:rPr lang="tr-TR" sz="2800" dirty="0"/>
              <a:t> </a:t>
            </a:r>
            <a:r>
              <a:rPr lang="fi-FI" sz="2800" dirty="0"/>
              <a:t>500 </a:t>
            </a:r>
            <a:r>
              <a:rPr lang="tr-TR" sz="2800" dirty="0"/>
              <a:t>	</a:t>
            </a:r>
            <a:r>
              <a:rPr lang="fi-FI" sz="2800" dirty="0"/>
              <a:t>(günlük</a:t>
            </a:r>
            <a:r>
              <a:rPr lang="tr-TR" sz="2800" dirty="0"/>
              <a:t> </a:t>
            </a:r>
            <a:r>
              <a:rPr lang="fi-FI" sz="2800" dirty="0"/>
              <a:t>kalori)</a:t>
            </a:r>
          </a:p>
          <a:p>
            <a:r>
              <a:rPr lang="tr-TR" sz="2800" dirty="0"/>
              <a:t>3 </a:t>
            </a:r>
            <a:r>
              <a:rPr lang="tr-TR" sz="2800" i="1" dirty="0"/>
              <a:t>X</a:t>
            </a:r>
            <a:r>
              <a:rPr lang="tr-TR" sz="2800" dirty="0"/>
              <a:t>1 + 2 </a:t>
            </a:r>
            <a:r>
              <a:rPr lang="tr-TR" sz="2800" i="1" dirty="0"/>
              <a:t>X</a:t>
            </a:r>
            <a:r>
              <a:rPr lang="tr-TR" sz="2800" dirty="0"/>
              <a:t>2 ≥ 6 									(günlük çikolata)</a:t>
            </a:r>
          </a:p>
          <a:p>
            <a:r>
              <a:rPr lang="tr-TR" sz="2800" dirty="0"/>
              <a:t>2 </a:t>
            </a:r>
            <a:r>
              <a:rPr lang="tr-TR" sz="2800" i="1" dirty="0"/>
              <a:t>X</a:t>
            </a:r>
            <a:r>
              <a:rPr lang="tr-TR" sz="2800" dirty="0"/>
              <a:t>1 + 2 </a:t>
            </a:r>
            <a:r>
              <a:rPr lang="tr-TR" sz="2800" i="1" dirty="0"/>
              <a:t>X</a:t>
            </a:r>
            <a:r>
              <a:rPr lang="tr-TR" sz="2800" dirty="0"/>
              <a:t>2 + 4 </a:t>
            </a:r>
            <a:r>
              <a:rPr lang="tr-TR" sz="2800" i="1" dirty="0"/>
              <a:t>X</a:t>
            </a:r>
            <a:r>
              <a:rPr lang="tr-TR" sz="2800" dirty="0"/>
              <a:t>3 + 4 </a:t>
            </a:r>
            <a:r>
              <a:rPr lang="tr-TR" sz="2800" i="1" dirty="0"/>
              <a:t>X</a:t>
            </a:r>
            <a:r>
              <a:rPr lang="tr-TR" sz="2800" dirty="0"/>
              <a:t>4 ≥ 10 					(günlük şeker)</a:t>
            </a:r>
          </a:p>
          <a:p>
            <a:r>
              <a:rPr lang="tr-TR" sz="2800" dirty="0"/>
              <a:t>2 </a:t>
            </a:r>
            <a:r>
              <a:rPr lang="tr-TR" sz="2800" i="1" dirty="0"/>
              <a:t>X</a:t>
            </a:r>
            <a:r>
              <a:rPr lang="tr-TR" sz="2800" dirty="0"/>
              <a:t>1 + 4 </a:t>
            </a:r>
            <a:r>
              <a:rPr lang="tr-TR" sz="2800" i="1" dirty="0"/>
              <a:t>X</a:t>
            </a:r>
            <a:r>
              <a:rPr lang="tr-TR" sz="2800" dirty="0"/>
              <a:t>2 + </a:t>
            </a:r>
            <a:r>
              <a:rPr lang="tr-TR" sz="2800" i="1" dirty="0"/>
              <a:t>X</a:t>
            </a:r>
            <a:r>
              <a:rPr lang="tr-TR" sz="2800" dirty="0"/>
              <a:t>3 + 5 </a:t>
            </a:r>
            <a:r>
              <a:rPr lang="tr-TR" sz="2800" i="1" dirty="0"/>
              <a:t>X</a:t>
            </a:r>
            <a:r>
              <a:rPr lang="tr-TR" sz="2800" dirty="0"/>
              <a:t>4 ≥ 8 						(günlük yağ)</a:t>
            </a:r>
          </a:p>
          <a:p>
            <a:r>
              <a:rPr lang="tr-TR" sz="2800" i="1" dirty="0" err="1"/>
              <a:t>Xi</a:t>
            </a:r>
            <a:r>
              <a:rPr lang="tr-TR" sz="2800" i="1" dirty="0"/>
              <a:t> </a:t>
            </a:r>
            <a:r>
              <a:rPr lang="tr-TR" sz="2800" dirty="0"/>
              <a:t>≥ 0, </a:t>
            </a:r>
            <a:r>
              <a:rPr lang="tr-TR" sz="2800" i="1" dirty="0"/>
              <a:t>i </a:t>
            </a:r>
            <a:r>
              <a:rPr lang="tr-TR" sz="2800" dirty="0"/>
              <a:t>= 1, 2, 3, 4								(işaret sınırlamaları)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2157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örnek üzerinden yukarıdaki 3 adımı belirleyelim:</a:t>
            </a:r>
          </a:p>
          <a:p>
            <a:r>
              <a:rPr lang="tr-TR" sz="2800" dirty="0"/>
              <a:t>3'ü Bir Arada Üretimi</a:t>
            </a:r>
          </a:p>
        </p:txBody>
      </p:sp>
    </p:spTree>
    <p:extLst>
      <p:ext uri="{BB962C8B-B14F-4D97-AF65-F5344CB8AC3E}">
        <p14:creationId xmlns:p14="http://schemas.microsoft.com/office/powerpoint/2010/main" val="1675984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PEKİ TÜM BUNLARIN ARDINDAN EXCEL ÇÖZÜCÜNÜN İŞLEVİ NEDİR ? :</a:t>
            </a:r>
            <a:endParaRPr lang="tr-TR" sz="2800" dirty="0"/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Yukarıdaki model kurulduktan sonra maliyetleri minimize eden günlük alması gereken yenileceklerin  sayılarını veya içileceklerin miktarlarını bize verecektir.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Tabii ulaşılması hedeflenen günlük beslenme koşulunu sağlayarak.</a:t>
            </a:r>
          </a:p>
          <a:p>
            <a:pPr fontAlgn="base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0349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Öncelikle Çözücü/</a:t>
            </a:r>
            <a:r>
              <a:rPr lang="tr-TR" sz="2800" dirty="0" err="1"/>
              <a:t>Solver</a:t>
            </a:r>
            <a:r>
              <a:rPr lang="tr-TR" sz="2800" dirty="0"/>
              <a:t> eklentisini </a:t>
            </a:r>
            <a:r>
              <a:rPr lang="tr-TR" sz="2800" dirty="0" err="1"/>
              <a:t>excele</a:t>
            </a:r>
            <a:r>
              <a:rPr lang="tr-TR" sz="2800" dirty="0"/>
              <a:t> yükleyelim: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0070C0"/>
                </a:solidFill>
              </a:rPr>
              <a:t>Dosya/File</a:t>
            </a:r>
            <a:r>
              <a:rPr lang="tr-TR" sz="2800" dirty="0"/>
              <a:t> sekmesi ardından </a:t>
            </a:r>
            <a:r>
              <a:rPr lang="tr-TR" sz="2800" dirty="0">
                <a:solidFill>
                  <a:srgbClr val="0070C0"/>
                </a:solidFill>
              </a:rPr>
              <a:t>Seçenekler/</a:t>
            </a:r>
            <a:r>
              <a:rPr lang="tr-TR" sz="2800" dirty="0" err="1">
                <a:solidFill>
                  <a:srgbClr val="0070C0"/>
                </a:solidFill>
              </a:rPr>
              <a:t>Options</a:t>
            </a:r>
            <a:r>
              <a:rPr lang="tr-TR" sz="2800" dirty="0"/>
              <a:t> sonra da </a:t>
            </a:r>
            <a:r>
              <a:rPr lang="tr-TR" sz="2800" dirty="0">
                <a:solidFill>
                  <a:srgbClr val="0070C0"/>
                </a:solidFill>
              </a:rPr>
              <a:t>Eklentiler/</a:t>
            </a:r>
            <a:r>
              <a:rPr lang="tr-TR" sz="2800" dirty="0" err="1">
                <a:solidFill>
                  <a:srgbClr val="0070C0"/>
                </a:solidFill>
              </a:rPr>
              <a:t>Add-ins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/>
              <a:t>kısmına gelin.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94C662E-6DEB-4BCE-B38E-2C7F369D69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1048" b="5355"/>
          <a:stretch/>
        </p:blipFill>
        <p:spPr>
          <a:xfrm>
            <a:off x="10957332" y="185191"/>
            <a:ext cx="1091381" cy="6487617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EA494079-58A0-4DC2-84BE-DFE467DC523B}"/>
              </a:ext>
            </a:extLst>
          </p:cNvPr>
          <p:cNvSpPr/>
          <p:nvPr/>
        </p:nvSpPr>
        <p:spPr>
          <a:xfrm>
            <a:off x="10957332" y="5456903"/>
            <a:ext cx="1091381" cy="3342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0434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94C662E-6DEB-4BCE-B38E-2C7F369D69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1048" b="5355"/>
          <a:stretch/>
        </p:blipFill>
        <p:spPr>
          <a:xfrm>
            <a:off x="10957332" y="185191"/>
            <a:ext cx="1091381" cy="6487617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EA494079-58A0-4DC2-84BE-DFE467DC523B}"/>
              </a:ext>
            </a:extLst>
          </p:cNvPr>
          <p:cNvSpPr/>
          <p:nvPr/>
        </p:nvSpPr>
        <p:spPr>
          <a:xfrm>
            <a:off x="10957332" y="5456903"/>
            <a:ext cx="1091381" cy="3342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EACB65E-021C-461B-AD1C-1E091E4690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99" t="2677" r="17258" b="8367"/>
          <a:stretch/>
        </p:blipFill>
        <p:spPr>
          <a:xfrm>
            <a:off x="2978454" y="382005"/>
            <a:ext cx="7978878" cy="6097623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DEC21826-18D6-46ED-B748-ED23AF658F49}"/>
              </a:ext>
            </a:extLst>
          </p:cNvPr>
          <p:cNvSpPr/>
          <p:nvPr/>
        </p:nvSpPr>
        <p:spPr>
          <a:xfrm>
            <a:off x="2978454" y="2915180"/>
            <a:ext cx="1475559" cy="280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75DDCC06-A04A-4266-AFDC-660E795C9A52}"/>
              </a:ext>
            </a:extLst>
          </p:cNvPr>
          <p:cNvSpPr/>
          <p:nvPr/>
        </p:nvSpPr>
        <p:spPr>
          <a:xfrm>
            <a:off x="4620441" y="5633885"/>
            <a:ext cx="2842243" cy="5014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438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78372"/>
            <a:ext cx="6171852" cy="5412829"/>
          </a:xfrm>
        </p:spPr>
        <p:txBody>
          <a:bodyPr anchor="t" anchorCtr="0">
            <a:normAutofit fontScale="92500"/>
          </a:bodyPr>
          <a:lstStyle/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3000" dirty="0">
                <a:solidFill>
                  <a:srgbClr val="0070C0"/>
                </a:solidFill>
              </a:rPr>
              <a:t>Yönet/</a:t>
            </a:r>
            <a:r>
              <a:rPr lang="tr-TR" sz="3000" dirty="0" err="1">
                <a:solidFill>
                  <a:srgbClr val="0070C0"/>
                </a:solidFill>
              </a:rPr>
              <a:t>Manage</a:t>
            </a:r>
            <a:r>
              <a:rPr lang="tr-TR" sz="3000" dirty="0"/>
              <a:t> kutusu </a:t>
            </a:r>
            <a:r>
              <a:rPr lang="tr-TR" sz="3000" dirty="0">
                <a:solidFill>
                  <a:srgbClr val="0070C0"/>
                </a:solidFill>
              </a:rPr>
              <a:t>Excel Eklentileri/Excel </a:t>
            </a:r>
            <a:r>
              <a:rPr lang="tr-TR" sz="3000" dirty="0" err="1">
                <a:solidFill>
                  <a:srgbClr val="0070C0"/>
                </a:solidFill>
              </a:rPr>
              <a:t>Add-ins</a:t>
            </a:r>
            <a:r>
              <a:rPr lang="tr-TR" sz="3000" dirty="0"/>
              <a:t> ardından </a:t>
            </a:r>
            <a:r>
              <a:rPr lang="tr-TR" sz="3000" dirty="0">
                <a:solidFill>
                  <a:srgbClr val="0070C0"/>
                </a:solidFill>
              </a:rPr>
              <a:t>Git/</a:t>
            </a:r>
            <a:r>
              <a:rPr lang="tr-TR" sz="3000" dirty="0" err="1">
                <a:solidFill>
                  <a:srgbClr val="0070C0"/>
                </a:solidFill>
              </a:rPr>
              <a:t>Go</a:t>
            </a:r>
            <a:r>
              <a:rPr lang="tr-TR" sz="3000" dirty="0"/>
              <a:t> seçeneğini tıklayın.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3000" dirty="0"/>
              <a:t>Kullanılabilir eklentiler/</a:t>
            </a:r>
            <a:r>
              <a:rPr lang="tr-TR" sz="3000" dirty="0" err="1"/>
              <a:t>Add-ins</a:t>
            </a:r>
            <a:r>
              <a:rPr lang="tr-TR" sz="3000" dirty="0"/>
              <a:t> </a:t>
            </a:r>
            <a:r>
              <a:rPr lang="tr-TR" sz="3000" dirty="0" err="1"/>
              <a:t>available</a:t>
            </a:r>
            <a:r>
              <a:rPr lang="tr-TR" sz="3000" dirty="0"/>
              <a:t> kutusunda, </a:t>
            </a:r>
            <a:r>
              <a:rPr lang="tr-TR" sz="3000" dirty="0">
                <a:solidFill>
                  <a:srgbClr val="FF0000"/>
                </a:solidFill>
              </a:rPr>
              <a:t>Çözücü </a:t>
            </a:r>
            <a:r>
              <a:rPr lang="tr-TR" sz="3000" dirty="0" err="1">
                <a:solidFill>
                  <a:srgbClr val="FF0000"/>
                </a:solidFill>
              </a:rPr>
              <a:t>Eklentisi’ni</a:t>
            </a:r>
            <a:r>
              <a:rPr lang="tr-TR" sz="3000" dirty="0">
                <a:solidFill>
                  <a:srgbClr val="FF0000"/>
                </a:solidFill>
              </a:rPr>
              <a:t>/</a:t>
            </a:r>
            <a:r>
              <a:rPr lang="tr-TR" sz="3000" dirty="0" err="1">
                <a:solidFill>
                  <a:srgbClr val="FF0000"/>
                </a:solidFill>
              </a:rPr>
              <a:t>Solver</a:t>
            </a:r>
            <a:r>
              <a:rPr lang="tr-TR" sz="3000" dirty="0">
                <a:solidFill>
                  <a:srgbClr val="FF0000"/>
                </a:solidFill>
              </a:rPr>
              <a:t> </a:t>
            </a:r>
            <a:r>
              <a:rPr lang="tr-TR" sz="3000" dirty="0" err="1">
                <a:solidFill>
                  <a:srgbClr val="FF0000"/>
                </a:solidFill>
              </a:rPr>
              <a:t>Add-ins</a:t>
            </a:r>
            <a:r>
              <a:rPr lang="tr-TR" sz="3000" dirty="0">
                <a:solidFill>
                  <a:srgbClr val="FF0000"/>
                </a:solidFill>
              </a:rPr>
              <a:t> </a:t>
            </a:r>
            <a:r>
              <a:rPr lang="tr-TR" sz="3000" dirty="0"/>
              <a:t> işaretleyin ve ardından </a:t>
            </a:r>
            <a:r>
              <a:rPr lang="tr-TR" sz="3000" b="1" dirty="0"/>
              <a:t>Tamam</a:t>
            </a:r>
            <a:r>
              <a:rPr lang="tr-TR" sz="3000" dirty="0"/>
              <a:t>'ı tıklatın.</a:t>
            </a:r>
          </a:p>
          <a:p>
            <a:pPr fontAlgn="base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F96312D-2F7A-4094-8B71-5749A1796E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52" t="23644" r="35039" b="24459"/>
          <a:stretch/>
        </p:blipFill>
        <p:spPr>
          <a:xfrm>
            <a:off x="7656163" y="484068"/>
            <a:ext cx="4203321" cy="530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317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Çözücü Eklentisi yükledikten sonra </a:t>
            </a:r>
            <a:r>
              <a:rPr lang="tr-TR" sz="2800" b="1" dirty="0">
                <a:solidFill>
                  <a:srgbClr val="C00000"/>
                </a:solidFill>
              </a:rPr>
              <a:t>Veri/Data </a:t>
            </a:r>
            <a:r>
              <a:rPr lang="tr-TR" sz="2800" dirty="0"/>
              <a:t>sekmesinin </a:t>
            </a:r>
            <a:r>
              <a:rPr lang="tr-TR" sz="2800" b="1" dirty="0"/>
              <a:t>Çözümleme </a:t>
            </a:r>
            <a:r>
              <a:rPr lang="tr-TR" sz="2800" dirty="0"/>
              <a:t>grubunda </a:t>
            </a:r>
            <a:r>
              <a:rPr lang="tr-TR" sz="2800" dirty="0">
                <a:solidFill>
                  <a:srgbClr val="0070C0"/>
                </a:solidFill>
              </a:rPr>
              <a:t>Çözücü/</a:t>
            </a:r>
            <a:r>
              <a:rPr lang="tr-TR" sz="2800" dirty="0" err="1">
                <a:solidFill>
                  <a:srgbClr val="0070C0"/>
                </a:solidFill>
              </a:rPr>
              <a:t>Solver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/>
              <a:t> komutu kullanılabilir.</a:t>
            </a:r>
            <a:endParaRPr lang="tr-TR" sz="2800" b="1" dirty="0"/>
          </a:p>
          <a:p>
            <a:pPr fontAlgn="base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C1A3829-3899-4318-8D68-C7A501206C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10"/>
          <a:stretch/>
        </p:blipFill>
        <p:spPr>
          <a:xfrm>
            <a:off x="885153" y="2374491"/>
            <a:ext cx="10886660" cy="303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10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78372"/>
            <a:ext cx="5559784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Maliyetleri Minimize Edecek Optimum Beslenme Çözücü Yardımıyla Bulalım</a:t>
            </a:r>
            <a:endParaRPr lang="tr-TR" sz="2800" dirty="0"/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Şimdi </a:t>
            </a:r>
            <a:r>
              <a:rPr lang="tr-TR" sz="2800" dirty="0" err="1"/>
              <a:t>excel</a:t>
            </a:r>
            <a:r>
              <a:rPr lang="tr-TR" sz="2800" dirty="0"/>
              <a:t> üzerinde çözüme ulaşalım.</a:t>
            </a:r>
          </a:p>
          <a:p>
            <a:pPr fontAlgn="base"/>
            <a:endParaRPr lang="tr-TR" dirty="0"/>
          </a:p>
        </p:txBody>
      </p:sp>
      <p:graphicFrame>
        <p:nvGraphicFramePr>
          <p:cNvPr id="14" name="Diyagram 13">
            <a:extLst>
              <a:ext uri="{FF2B5EF4-FFF2-40B4-BE49-F238E27FC236}">
                <a16:creationId xmlns:a16="http://schemas.microsoft.com/office/drawing/2014/main" id="{D2467B3D-BEB3-40A9-8C42-C6FFF9C01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4230049"/>
              </p:ext>
            </p:extLst>
          </p:nvPr>
        </p:nvGraphicFramePr>
        <p:xfrm>
          <a:off x="6350920" y="378372"/>
          <a:ext cx="5841080" cy="6273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9294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 fontScale="90000"/>
          </a:bodyPr>
          <a:lstStyle/>
          <a:p>
            <a:pPr fontAlgn="base"/>
            <a:r>
              <a:rPr lang="tr-TR" b="1" dirty="0"/>
              <a:t>Excel Çözücü / </a:t>
            </a:r>
            <a:r>
              <a:rPr lang="tr-TR" b="1" dirty="0" err="1"/>
              <a:t>Solver</a:t>
            </a:r>
            <a:r>
              <a:rPr lang="tr-TR" b="1" dirty="0"/>
              <a:t> Eklentisi Kullanıma Giriş – Doğrusal Modelleme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</a:pPr>
            <a:r>
              <a:rPr lang="tr-TR" sz="3200" dirty="0"/>
              <a:t>Çözücü kullanımına başlamadan önce konunun daha iyi anlaşılması için öncelikle “</a:t>
            </a:r>
            <a:r>
              <a:rPr lang="tr-TR" sz="3200" dirty="0">
                <a:solidFill>
                  <a:srgbClr val="FF0000"/>
                </a:solidFill>
              </a:rPr>
              <a:t>doğrusal modelleme</a:t>
            </a:r>
            <a:r>
              <a:rPr lang="tr-TR" sz="3200" dirty="0"/>
              <a:t>” hakkında kısa bir bilgi verelim ve çözücü kullanımı için gerekli adımları tanımlamaya çalışalım.</a:t>
            </a:r>
          </a:p>
        </p:txBody>
      </p:sp>
    </p:spTree>
    <p:extLst>
      <p:ext uri="{BB962C8B-B14F-4D97-AF65-F5344CB8AC3E}">
        <p14:creationId xmlns:p14="http://schemas.microsoft.com/office/powerpoint/2010/main" val="2591420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A1:G5 hücreleri aşağıdaki tablo gibi yazınız.</a:t>
            </a: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F45C6F5E-61E1-4DAE-80A2-D622E28409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719" r="38669" b="54841"/>
          <a:stretch/>
        </p:blipFill>
        <p:spPr>
          <a:xfrm>
            <a:off x="688977" y="1305232"/>
            <a:ext cx="11334220" cy="212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93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1.adım : Amaç Fonksiyonu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A6 hücresi «</a:t>
            </a:r>
            <a:r>
              <a:rPr lang="tr-TR" sz="2800" b="1" dirty="0" err="1"/>
              <a:t>cent</a:t>
            </a:r>
            <a:r>
              <a:rPr lang="tr-TR" sz="2800" b="1" dirty="0"/>
              <a:t> cinsinden toplam günlük maliyet» ve </a:t>
            </a:r>
          </a:p>
          <a:p>
            <a:pPr marL="0" indent="0"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800" b="1" dirty="0"/>
              <a:t>	G6 =B2*G2+B3*G3+B4*G4+B5*G5</a:t>
            </a:r>
          </a:p>
          <a:p>
            <a:pPr marL="0" indent="0"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r-TR" sz="2800" b="1" dirty="0"/>
          </a:p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 fontAlgn="base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171B97F-3338-4912-A9F8-737DAE19A3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719" r="38669" b="51648"/>
          <a:stretch/>
        </p:blipFill>
        <p:spPr>
          <a:xfrm>
            <a:off x="688977" y="2809567"/>
            <a:ext cx="11334220" cy="245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17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tr-TR" sz="2800" b="1" dirty="0">
                <a:solidFill>
                  <a:srgbClr val="C00000"/>
                </a:solidFill>
              </a:rPr>
              <a:t>2.adım : </a:t>
            </a:r>
            <a:r>
              <a:rPr lang="tr-TR" sz="2800" b="1" dirty="0"/>
              <a:t>Kısıt-1 Fonksiyonu (G</a:t>
            </a:r>
            <a:r>
              <a:rPr lang="fi-FI" sz="2900" b="1" dirty="0"/>
              <a:t>ünlük </a:t>
            </a:r>
            <a:r>
              <a:rPr lang="tr-TR" sz="2900" b="1" dirty="0"/>
              <a:t>Kalori)</a:t>
            </a:r>
          </a:p>
          <a:p>
            <a:pPr marL="0" indent="0" fontAlgn="base">
              <a:buNone/>
            </a:pPr>
            <a:r>
              <a:rPr lang="tr-TR" sz="2800" dirty="0"/>
              <a:t>	A8 hücresinde «Kısıtlamalar» </a:t>
            </a:r>
          </a:p>
          <a:p>
            <a:pPr marL="0" indent="0" fontAlgn="base">
              <a:buNone/>
            </a:pPr>
            <a:r>
              <a:rPr lang="tr-TR" sz="2800" dirty="0"/>
              <a:t>	A9 hücresinde «Kısıtlamaların değeri»	</a:t>
            </a:r>
          </a:p>
          <a:p>
            <a:pPr marL="0" indent="0" fontAlgn="base">
              <a:buNone/>
            </a:pPr>
            <a:r>
              <a:rPr lang="tr-TR" sz="2800" dirty="0"/>
              <a:t>	C8 hücresinde = $B$2*C2</a:t>
            </a:r>
            <a:r>
              <a:rPr lang="fi-FI" sz="2800" dirty="0"/>
              <a:t>+</a:t>
            </a:r>
            <a:r>
              <a:rPr lang="tr-TR" sz="2800" dirty="0"/>
              <a:t>$B$3*C3</a:t>
            </a:r>
            <a:r>
              <a:rPr lang="fi-FI" sz="2800" dirty="0"/>
              <a:t>+</a:t>
            </a:r>
            <a:r>
              <a:rPr lang="tr-TR" sz="2800" dirty="0"/>
              <a:t>$B$4*C4</a:t>
            </a:r>
            <a:r>
              <a:rPr lang="fi-FI" sz="2800" dirty="0"/>
              <a:t>+</a:t>
            </a:r>
            <a:r>
              <a:rPr lang="tr-TR" sz="2800" dirty="0"/>
              <a:t>$B$5*C5</a:t>
            </a:r>
          </a:p>
          <a:p>
            <a:pPr marL="0" indent="0" fontAlgn="base">
              <a:buNone/>
            </a:pPr>
            <a:r>
              <a:rPr lang="tr-TR" sz="2800" dirty="0"/>
              <a:t>	C9 hücresinde 500</a:t>
            </a:r>
          </a:p>
          <a:p>
            <a:pPr fontAlgn="base"/>
            <a:endParaRPr lang="tr-TR" sz="2800" b="1" dirty="0"/>
          </a:p>
          <a:p>
            <a:pPr marL="0" indent="0" fontAlgn="base">
              <a:buNone/>
            </a:pPr>
            <a:endParaRPr lang="tr-TR" sz="2800" dirty="0"/>
          </a:p>
          <a:p>
            <a:pPr fontAlgn="base"/>
            <a:endParaRPr lang="tr-TR" sz="2800" dirty="0"/>
          </a:p>
          <a:p>
            <a:pPr marL="0" indent="0" fontAlgn="base">
              <a:buNone/>
            </a:pPr>
            <a:endParaRPr lang="tr-TR" sz="2800" dirty="0"/>
          </a:p>
          <a:p>
            <a:pPr fontAlgn="base"/>
            <a:endParaRPr lang="tr-TR" sz="2800" dirty="0"/>
          </a:p>
          <a:p>
            <a:pPr fontAlgn="base"/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EF4EAA6-D793-4023-B0A0-A8E4E8B0C1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934" r="43871" b="42577"/>
          <a:stretch/>
        </p:blipFill>
        <p:spPr>
          <a:xfrm>
            <a:off x="1034208" y="3215148"/>
            <a:ext cx="10468815" cy="340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508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tr-TR" sz="2800" b="1" dirty="0">
                <a:solidFill>
                  <a:srgbClr val="C00000"/>
                </a:solidFill>
              </a:rPr>
              <a:t>3.adım : </a:t>
            </a:r>
            <a:r>
              <a:rPr lang="tr-TR" sz="2800" b="1" dirty="0"/>
              <a:t>Kısıt-2 Fonksiyonu (G</a:t>
            </a:r>
            <a:r>
              <a:rPr lang="tr-TR" sz="2800" dirty="0"/>
              <a:t>ünlük çikolata)</a:t>
            </a:r>
          </a:p>
          <a:p>
            <a:pPr marL="0" indent="0" fontAlgn="base">
              <a:buNone/>
            </a:pPr>
            <a:r>
              <a:rPr lang="tr-TR" sz="2800" dirty="0"/>
              <a:t>	D8 hücresinde =$B$2*D2+$B$3*D3+$B$4*D4+$B$5*D5	</a:t>
            </a:r>
          </a:p>
          <a:p>
            <a:pPr marL="0" indent="0" fontAlgn="base">
              <a:buNone/>
            </a:pPr>
            <a:r>
              <a:rPr lang="tr-TR" sz="2800" dirty="0"/>
              <a:t>	D9 hücresinde 6</a:t>
            </a:r>
          </a:p>
          <a:p>
            <a:pPr fontAlgn="base"/>
            <a:r>
              <a:rPr lang="tr-TR" sz="2800" b="1" dirty="0">
                <a:solidFill>
                  <a:srgbClr val="C00000"/>
                </a:solidFill>
              </a:rPr>
              <a:t>4.adım : </a:t>
            </a:r>
            <a:r>
              <a:rPr lang="tr-TR" sz="2800" b="1" dirty="0"/>
              <a:t>Kısıt-3 Fonksiyonu (</a:t>
            </a:r>
            <a:r>
              <a:rPr lang="tr-TR" sz="2800" dirty="0"/>
              <a:t>günlük şeker)</a:t>
            </a:r>
            <a:endParaRPr lang="tr-TR" sz="2800" b="1" dirty="0"/>
          </a:p>
          <a:p>
            <a:pPr marL="0" indent="0" fontAlgn="base">
              <a:buNone/>
            </a:pPr>
            <a:r>
              <a:rPr lang="tr-TR" sz="2800" dirty="0"/>
              <a:t>	E8 hücresinde =$B$2*E2+$B$3*E3+$B$4*E4+$B$5*E5</a:t>
            </a:r>
          </a:p>
          <a:p>
            <a:pPr marL="0" indent="0" fontAlgn="base">
              <a:buNone/>
            </a:pPr>
            <a:r>
              <a:rPr lang="tr-TR" sz="2800" dirty="0"/>
              <a:t>	E9 hücresinde  10</a:t>
            </a:r>
          </a:p>
          <a:p>
            <a:pPr fontAlgn="base"/>
            <a:r>
              <a:rPr lang="tr-TR" sz="2800" b="1" dirty="0">
                <a:solidFill>
                  <a:srgbClr val="C00000"/>
                </a:solidFill>
              </a:rPr>
              <a:t>5.adım : </a:t>
            </a:r>
            <a:r>
              <a:rPr lang="tr-TR" sz="2800" b="1" dirty="0"/>
              <a:t>Kısıt-4 Fonksiyonu (</a:t>
            </a:r>
            <a:r>
              <a:rPr lang="tr-TR" sz="2800" dirty="0"/>
              <a:t>günlük yağ)</a:t>
            </a:r>
            <a:endParaRPr lang="tr-TR" sz="2800" b="1" dirty="0"/>
          </a:p>
          <a:p>
            <a:pPr marL="0" indent="0" fontAlgn="base">
              <a:buNone/>
            </a:pPr>
            <a:r>
              <a:rPr lang="tr-TR" sz="2800" dirty="0"/>
              <a:t>	F8 hücresinde =$B$2*F2+$B$3*F3+$B$4*F4+$B$5*F5</a:t>
            </a:r>
          </a:p>
          <a:p>
            <a:pPr marL="0" indent="0" fontAlgn="base">
              <a:buNone/>
            </a:pPr>
            <a:r>
              <a:rPr lang="tr-TR" sz="2800" dirty="0"/>
              <a:t>	C9 hücresinde  8</a:t>
            </a:r>
          </a:p>
          <a:p>
            <a:pPr marL="0" indent="0" fontAlgn="base">
              <a:buNone/>
            </a:pPr>
            <a:endParaRPr lang="tr-TR" sz="2800" dirty="0"/>
          </a:p>
          <a:p>
            <a:pPr marL="0" indent="0" fontAlgn="base">
              <a:buNone/>
            </a:pPr>
            <a:endParaRPr lang="tr-TR" sz="2800" dirty="0"/>
          </a:p>
          <a:p>
            <a:pPr fontAlgn="base"/>
            <a:endParaRPr lang="tr-TR" sz="2800" b="1" dirty="0"/>
          </a:p>
          <a:p>
            <a:pPr marL="0" indent="0" fontAlgn="base">
              <a:buNone/>
            </a:pPr>
            <a:endParaRPr lang="tr-TR" sz="2800" dirty="0"/>
          </a:p>
          <a:p>
            <a:pPr fontAlgn="base"/>
            <a:endParaRPr lang="tr-TR" sz="2800" dirty="0"/>
          </a:p>
          <a:p>
            <a:pPr marL="0" indent="0" fontAlgn="base">
              <a:buNone/>
            </a:pPr>
            <a:endParaRPr lang="tr-TR" sz="2800" dirty="0"/>
          </a:p>
          <a:p>
            <a:pPr fontAlgn="base"/>
            <a:endParaRPr lang="tr-TR" sz="2800" dirty="0"/>
          </a:p>
          <a:p>
            <a:pPr fontAlgn="base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339102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/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58CA3C1-4060-4A79-8328-A7EC07C58B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150" r="47258" b="47310"/>
          <a:stretch/>
        </p:blipFill>
        <p:spPr>
          <a:xfrm>
            <a:off x="942513" y="459488"/>
            <a:ext cx="11102305" cy="32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68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6.adım :</a:t>
            </a:r>
            <a:r>
              <a:rPr lang="tr-TR" sz="2800" dirty="0"/>
              <a:t> Excel üzerinde de modellemeyi kurduk, Şimdi </a:t>
            </a:r>
            <a:r>
              <a:rPr lang="tr-TR" sz="2800" b="1" dirty="0"/>
              <a:t>Veri/Data</a:t>
            </a:r>
            <a:r>
              <a:rPr lang="tr-TR" sz="2800" dirty="0"/>
              <a:t> sekmesinden </a:t>
            </a:r>
            <a:r>
              <a:rPr lang="tr-TR" sz="2800" b="1" dirty="0"/>
              <a:t>Çözücü/</a:t>
            </a:r>
            <a:r>
              <a:rPr lang="tr-TR" sz="2800" b="1" dirty="0" err="1"/>
              <a:t>Solver</a:t>
            </a:r>
            <a:r>
              <a:rPr lang="tr-TR" sz="2800" dirty="0"/>
              <a:t> eklentisine tıklayalım.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C3961A5-52B4-47FD-862C-282C4DB43E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10"/>
          <a:stretch/>
        </p:blipFill>
        <p:spPr>
          <a:xfrm>
            <a:off x="885153" y="2374491"/>
            <a:ext cx="10886660" cy="303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48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5193711" cy="5412829"/>
          </a:xfrm>
        </p:spPr>
        <p:txBody>
          <a:bodyPr anchor="t" anchorCtr="0">
            <a:normAutofit lnSpcReduction="10000"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Açılan pencerede: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1.Set </a:t>
            </a:r>
            <a:r>
              <a:rPr lang="tr-TR" sz="2800" b="1" dirty="0" err="1"/>
              <a:t>Objective</a:t>
            </a:r>
            <a:r>
              <a:rPr lang="tr-TR" sz="2800" b="1" dirty="0"/>
              <a:t>/ Hedef Ayarla</a:t>
            </a:r>
            <a:r>
              <a:rPr lang="tr-TR" sz="2800" dirty="0"/>
              <a:t>: Hedefimiz </a:t>
            </a:r>
            <a:r>
              <a:rPr lang="tr-TR" sz="2800" dirty="0" err="1"/>
              <a:t>min</a:t>
            </a:r>
            <a:r>
              <a:rPr lang="tr-TR" sz="2800" dirty="0"/>
              <a:t> maliyeti bulmak yani amaç fonksiyonunu yazdığımız $G$6 Hücresi.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2.Min/En Küçük:</a:t>
            </a:r>
            <a:r>
              <a:rPr lang="tr-TR" sz="2800" dirty="0"/>
              <a:t> Maliyet minimum olmasını istediğimiz için </a:t>
            </a:r>
            <a:r>
              <a:rPr lang="tr-TR" sz="2800" dirty="0" err="1"/>
              <a:t>Min</a:t>
            </a:r>
            <a:r>
              <a:rPr lang="tr-TR" sz="2800" dirty="0"/>
              <a:t>/En Küçük değerini seçiniz.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0CD45356-D86F-45DF-A942-11209ED963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19" t="10731" r="25605" b="10303"/>
          <a:stretch/>
        </p:blipFill>
        <p:spPr>
          <a:xfrm>
            <a:off x="6678021" y="928978"/>
            <a:ext cx="5117690" cy="541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524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3E2FB78A-C66D-468E-8B8A-1EB1A92882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765" t="8152" r="2380" b="13100"/>
          <a:stretch/>
        </p:blipFill>
        <p:spPr>
          <a:xfrm>
            <a:off x="6518787" y="781664"/>
            <a:ext cx="5102942" cy="5397909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78372"/>
            <a:ext cx="5009356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3. </a:t>
            </a:r>
            <a:r>
              <a:rPr lang="tr-TR" sz="2800" b="1" dirty="0" err="1"/>
              <a:t>By</a:t>
            </a:r>
            <a:r>
              <a:rPr lang="tr-TR" sz="2800" b="1" dirty="0"/>
              <a:t> </a:t>
            </a:r>
            <a:r>
              <a:rPr lang="tr-TR" sz="2800" b="1" dirty="0" err="1"/>
              <a:t>Changing</a:t>
            </a:r>
            <a:r>
              <a:rPr lang="tr-TR" sz="2800" b="1" dirty="0"/>
              <a:t> </a:t>
            </a:r>
            <a:r>
              <a:rPr lang="tr-TR" sz="2800" b="1" dirty="0" err="1"/>
              <a:t>Variable</a:t>
            </a:r>
            <a:r>
              <a:rPr lang="tr-TR" sz="2800" b="1" dirty="0"/>
              <a:t> </a:t>
            </a:r>
            <a:r>
              <a:rPr lang="tr-TR" sz="2800" b="1" dirty="0" err="1"/>
              <a:t>Cells</a:t>
            </a:r>
            <a:r>
              <a:rPr lang="tr-TR" sz="2800" b="1" dirty="0"/>
              <a:t> / Değişken Hücreleri Değiştirerek : </a:t>
            </a:r>
            <a:r>
              <a:rPr lang="tr-TR" sz="2800" dirty="0"/>
              <a:t>Amaca ulaşmak ve kısıtları sağlamak için hesaplayacağımızı hücreler günlük yiyecek veya içilecek sayıları yani $B$2:$B$5 hücreleri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5FD0D84-A13B-42F1-8300-838BB0DD2DD4}"/>
              </a:ext>
            </a:extLst>
          </p:cNvPr>
          <p:cNvSpPr/>
          <p:nvPr/>
        </p:nvSpPr>
        <p:spPr>
          <a:xfrm>
            <a:off x="9183058" y="899652"/>
            <a:ext cx="339213" cy="368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EFB2B0A-72DC-432E-B92F-EE7108B2338B}"/>
              </a:ext>
            </a:extLst>
          </p:cNvPr>
          <p:cNvSpPr/>
          <p:nvPr/>
        </p:nvSpPr>
        <p:spPr>
          <a:xfrm>
            <a:off x="7910051" y="1142999"/>
            <a:ext cx="339213" cy="368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2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E901830C-AD38-4DDE-AC5D-0A50A7032443}"/>
              </a:ext>
            </a:extLst>
          </p:cNvPr>
          <p:cNvSpPr/>
          <p:nvPr/>
        </p:nvSpPr>
        <p:spPr>
          <a:xfrm>
            <a:off x="8745794" y="1268361"/>
            <a:ext cx="1047135" cy="2433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9D733CF8-91EA-494C-B15A-3935F57671CF}"/>
              </a:ext>
            </a:extLst>
          </p:cNvPr>
          <p:cNvSpPr/>
          <p:nvPr/>
        </p:nvSpPr>
        <p:spPr>
          <a:xfrm>
            <a:off x="7910052" y="1612573"/>
            <a:ext cx="673510" cy="2433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A338EAC8-6F03-418D-85B5-9A340E41E3A6}"/>
              </a:ext>
            </a:extLst>
          </p:cNvPr>
          <p:cNvSpPr/>
          <p:nvPr/>
        </p:nvSpPr>
        <p:spPr>
          <a:xfrm>
            <a:off x="6624214" y="2059941"/>
            <a:ext cx="1133438" cy="2998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2615865-D4BD-4344-A759-C815F0067E6B}"/>
              </a:ext>
            </a:extLst>
          </p:cNvPr>
          <p:cNvSpPr/>
          <p:nvPr/>
        </p:nvSpPr>
        <p:spPr>
          <a:xfrm>
            <a:off x="6483832" y="1612573"/>
            <a:ext cx="339213" cy="368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3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E499A7A-8C22-4C2A-A5A5-90C3A01510B9}"/>
              </a:ext>
            </a:extLst>
          </p:cNvPr>
          <p:cNvSpPr/>
          <p:nvPr/>
        </p:nvSpPr>
        <p:spPr>
          <a:xfrm>
            <a:off x="10140970" y="2581051"/>
            <a:ext cx="1133438" cy="2998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18A5403-5743-4AEC-A1DF-33E6B1CD2975}"/>
              </a:ext>
            </a:extLst>
          </p:cNvPr>
          <p:cNvSpPr/>
          <p:nvPr/>
        </p:nvSpPr>
        <p:spPr>
          <a:xfrm>
            <a:off x="10392515" y="2175387"/>
            <a:ext cx="339213" cy="368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17776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4.Add/Ekle</a:t>
            </a:r>
            <a:r>
              <a:rPr lang="tr-TR" sz="2800" dirty="0"/>
              <a:t> butonuna basarak 5 numaradaki kısıtları gireceğiz.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F4ACFC7F-C3DC-455E-82BB-52EA1AAC0E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726" t="38489" r="23306" b="40640"/>
          <a:stretch/>
        </p:blipFill>
        <p:spPr>
          <a:xfrm>
            <a:off x="2787498" y="1725561"/>
            <a:ext cx="6617004" cy="250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8627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>
                <a:solidFill>
                  <a:srgbClr val="FF0000"/>
                </a:solidFill>
              </a:rPr>
              <a:t>5.Kısıtlar :</a:t>
            </a:r>
            <a:endParaRPr lang="tr-TR" sz="2800" dirty="0">
              <a:solidFill>
                <a:srgbClr val="FF0000"/>
              </a:solidFill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0070C0"/>
                </a:solidFill>
              </a:rPr>
              <a:t>Kısıt-1</a:t>
            </a:r>
            <a:r>
              <a:rPr lang="tr-TR" sz="2800" dirty="0"/>
              <a:t> </a:t>
            </a:r>
            <a:r>
              <a:rPr lang="fi-FI" sz="2800" dirty="0"/>
              <a:t>günlük</a:t>
            </a:r>
            <a:r>
              <a:rPr lang="tr-TR" sz="2800" dirty="0"/>
              <a:t> </a:t>
            </a:r>
            <a:r>
              <a:rPr lang="fi-FI" sz="2800" dirty="0"/>
              <a:t>kalori </a:t>
            </a:r>
            <a:r>
              <a:rPr lang="tr-TR" sz="2800" dirty="0"/>
              <a:t>–C8 500’den (C7) büyük olmalı kısıt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Hücre Başvurusu C8, eşit veya büyük işareti seçeriz, Kısıtlama C9 hücresi seçeriz ardından </a:t>
            </a:r>
            <a:r>
              <a:rPr lang="tr-TR" sz="2800" dirty="0">
                <a:solidFill>
                  <a:srgbClr val="C00000"/>
                </a:solidFill>
              </a:rPr>
              <a:t>Ekle</a:t>
            </a:r>
            <a:r>
              <a:rPr lang="tr-TR" sz="2800" dirty="0"/>
              <a:t> butonuna basarız.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17E1CF6-7857-4DFA-BFAC-F09A6A43E7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089" t="37198" r="8065" b="42577"/>
          <a:stretch/>
        </p:blipFill>
        <p:spPr>
          <a:xfrm>
            <a:off x="2891949" y="3429000"/>
            <a:ext cx="6408102" cy="236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32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3200" dirty="0"/>
              <a:t>“</a:t>
            </a:r>
            <a:r>
              <a:rPr lang="tr-TR" sz="3200" dirty="0">
                <a:solidFill>
                  <a:srgbClr val="FF0000"/>
                </a:solidFill>
              </a:rPr>
              <a:t>Yöneylem  araştırması</a:t>
            </a:r>
            <a:r>
              <a:rPr lang="tr-TR" sz="3200" dirty="0"/>
              <a:t>,  </a:t>
            </a:r>
            <a:r>
              <a:rPr lang="tr-TR" sz="3200" dirty="0">
                <a:solidFill>
                  <a:srgbClr val="7030A0"/>
                </a:solidFill>
              </a:rPr>
              <a:t>gerçek  hayat  sistemlerinin </a:t>
            </a:r>
            <a:r>
              <a:rPr lang="tr-TR" sz="3200" dirty="0">
                <a:solidFill>
                  <a:srgbClr val="C00000"/>
                </a:solidFill>
              </a:rPr>
              <a:t>matematiksel  modellerle  temsil edilmesi </a:t>
            </a:r>
            <a:r>
              <a:rPr lang="tr-TR" sz="3200" dirty="0"/>
              <a:t>ve en iyi (optimum) </a:t>
            </a:r>
            <a:r>
              <a:rPr lang="tr-TR" sz="3200" dirty="0">
                <a:solidFill>
                  <a:srgbClr val="00B050"/>
                </a:solidFill>
              </a:rPr>
              <a:t>çözümü bulmak için </a:t>
            </a:r>
            <a:r>
              <a:rPr lang="tr-TR" sz="3200" dirty="0"/>
              <a:t>kurulan modellere  </a:t>
            </a:r>
            <a:r>
              <a:rPr lang="tr-TR" sz="3200" dirty="0">
                <a:solidFill>
                  <a:srgbClr val="0070C0"/>
                </a:solidFill>
              </a:rPr>
              <a:t>sayısal yöntemler </a:t>
            </a:r>
            <a:r>
              <a:rPr lang="tr-TR" sz="3200" dirty="0"/>
              <a:t>(algoritmalar) uygulanmasıdır.”</a:t>
            </a:r>
          </a:p>
        </p:txBody>
      </p:sp>
    </p:spTree>
    <p:extLst>
      <p:ext uri="{BB962C8B-B14F-4D97-AF65-F5344CB8AC3E}">
        <p14:creationId xmlns:p14="http://schemas.microsoft.com/office/powerpoint/2010/main" val="2239714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0070C0"/>
                </a:solidFill>
              </a:rPr>
              <a:t>Kısıt-2 </a:t>
            </a:r>
            <a:r>
              <a:rPr lang="fi-FI" sz="2800" dirty="0"/>
              <a:t>günlük</a:t>
            </a:r>
            <a:r>
              <a:rPr lang="tr-TR" sz="2800" dirty="0"/>
              <a:t> çikolata</a:t>
            </a:r>
            <a:r>
              <a:rPr lang="fi-FI" sz="2800" dirty="0"/>
              <a:t> </a:t>
            </a:r>
            <a:r>
              <a:rPr lang="tr-TR" sz="2800" dirty="0"/>
              <a:t>–D8 6’den (D9) büyük olmalı kısıt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Hücre Başvurusu D8, eşit veya büyük işareti seçeriz, Kısıtlama D9 hücresi seçeriz ardından </a:t>
            </a:r>
            <a:r>
              <a:rPr lang="tr-TR" sz="2800" dirty="0">
                <a:solidFill>
                  <a:srgbClr val="C00000"/>
                </a:solidFill>
              </a:rPr>
              <a:t>Ekle</a:t>
            </a:r>
            <a:r>
              <a:rPr lang="tr-TR" sz="2800" dirty="0"/>
              <a:t> butonuna basarız.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41F990F-74C5-4B80-9F0E-268816F53C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10" t="36768" r="7822" b="42147"/>
          <a:stretch/>
        </p:blipFill>
        <p:spPr>
          <a:xfrm>
            <a:off x="3720969" y="2588341"/>
            <a:ext cx="5545393" cy="212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171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0070C0"/>
                </a:solidFill>
              </a:rPr>
              <a:t>Kısıt-3 </a:t>
            </a:r>
            <a:r>
              <a:rPr lang="fi-FI" sz="2800" dirty="0"/>
              <a:t>günlük</a:t>
            </a:r>
            <a:r>
              <a:rPr lang="tr-TR" sz="2800" dirty="0"/>
              <a:t> şeker</a:t>
            </a:r>
            <a:r>
              <a:rPr lang="fi-FI" sz="2800" dirty="0"/>
              <a:t> </a:t>
            </a:r>
            <a:r>
              <a:rPr lang="tr-TR" sz="2800" dirty="0"/>
              <a:t>–E8 10’den (E9) büyük olmalı kısıt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Hücre Başvurusu E8, eşit veya büyük işareti seçeriz, Kısıtlama E9 hücresi seçeriz ardından </a:t>
            </a:r>
            <a:r>
              <a:rPr lang="tr-TR" sz="2800" dirty="0">
                <a:solidFill>
                  <a:srgbClr val="C00000"/>
                </a:solidFill>
              </a:rPr>
              <a:t>Ekle</a:t>
            </a:r>
            <a:r>
              <a:rPr lang="tr-TR" sz="2800" dirty="0"/>
              <a:t> butonuna basarız.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BCFA859-D3CC-4C39-873E-2D32BF2092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887" t="40641" r="13145" b="38704"/>
          <a:stretch/>
        </p:blipFill>
        <p:spPr>
          <a:xfrm>
            <a:off x="3116824" y="2735825"/>
            <a:ext cx="5958351" cy="223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341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0070C0"/>
                </a:solidFill>
              </a:rPr>
              <a:t>Kısıt-4 </a:t>
            </a:r>
            <a:r>
              <a:rPr lang="fi-FI" sz="2800" dirty="0"/>
              <a:t>günlük</a:t>
            </a:r>
            <a:r>
              <a:rPr lang="tr-TR" sz="2800" dirty="0"/>
              <a:t> yağ</a:t>
            </a:r>
            <a:r>
              <a:rPr lang="fi-FI" sz="2800" dirty="0"/>
              <a:t> </a:t>
            </a:r>
            <a:r>
              <a:rPr lang="tr-TR" sz="2800" dirty="0"/>
              <a:t>–B10 8’den (C10) büyük olmalı kısıt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Hücre Başvurusu B10, eşit veya büyük işareti seçeriz, Kısıtlama C10 hücresi seçeriz ardından </a:t>
            </a:r>
            <a:r>
              <a:rPr lang="tr-TR" sz="2800" dirty="0">
                <a:solidFill>
                  <a:srgbClr val="C00000"/>
                </a:solidFill>
              </a:rPr>
              <a:t>Ekle</a:t>
            </a:r>
            <a:r>
              <a:rPr lang="tr-TR" sz="2800" dirty="0"/>
              <a:t> butonuna basarız.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9403D3F-7F86-47F9-821F-1AC7FB2FD2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008" t="40856" r="13266" b="38704"/>
          <a:stretch/>
        </p:blipFill>
        <p:spPr>
          <a:xfrm>
            <a:off x="3177990" y="2566218"/>
            <a:ext cx="5836019" cy="218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399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 lnSpcReduction="10000"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>
                <a:solidFill>
                  <a:srgbClr val="FF0000"/>
                </a:solidFill>
              </a:rPr>
              <a:t>İşaret sınırlamaları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Günlük yenilecek kek sayısı B2 sıfırdan büyük olmalı 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endParaRPr lang="tr-TR" sz="2800" dirty="0"/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Günlük yenilecek kaşık dondurma sayısı B3 sıfırdan büyük olmalı Günlük içilecek şişe kola sayısı B4 sıfırdan büyük olmalı 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Günlük yenilecek dilim pasta sayısı B6 sıfırdan büyük olmalı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3DDF196-45EF-432F-8864-D827A7596E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484" t="38919" r="23186" b="40641"/>
          <a:stretch/>
        </p:blipFill>
        <p:spPr>
          <a:xfrm>
            <a:off x="3229897" y="1696064"/>
            <a:ext cx="5446653" cy="199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884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78372"/>
            <a:ext cx="4611690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b="1" dirty="0"/>
              <a:t>6.Solve/Çöz </a:t>
            </a:r>
            <a:r>
              <a:rPr lang="tr-TR" sz="2800" dirty="0"/>
              <a:t>butonuna bastığımızda bize çözücü sonuçları pencereyi açılır.</a:t>
            </a:r>
          </a:p>
          <a:p>
            <a:pPr fontAlgn="base"/>
            <a:endParaRPr lang="tr-TR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6719C5D-1DEE-4F33-AD40-D3F6A4E567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21" t="3633" r="20403" b="17401"/>
          <a:stretch/>
        </p:blipFill>
        <p:spPr>
          <a:xfrm>
            <a:off x="6096000" y="378372"/>
            <a:ext cx="5624330" cy="5948686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9CE722EA-2E7C-480B-8FD7-075C6E86095A}"/>
              </a:ext>
            </a:extLst>
          </p:cNvPr>
          <p:cNvSpPr/>
          <p:nvPr/>
        </p:nvSpPr>
        <p:spPr>
          <a:xfrm>
            <a:off x="8991329" y="604684"/>
            <a:ext cx="339213" cy="368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DD0EA7B-743E-4FF1-A0B1-04DBD33ACC9F}"/>
              </a:ext>
            </a:extLst>
          </p:cNvPr>
          <p:cNvSpPr/>
          <p:nvPr/>
        </p:nvSpPr>
        <p:spPr>
          <a:xfrm>
            <a:off x="7718322" y="848031"/>
            <a:ext cx="339213" cy="368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2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B8ABF498-51F9-44E4-82E3-966D559D6212}"/>
              </a:ext>
            </a:extLst>
          </p:cNvPr>
          <p:cNvSpPr/>
          <p:nvPr/>
        </p:nvSpPr>
        <p:spPr>
          <a:xfrm>
            <a:off x="8554065" y="973393"/>
            <a:ext cx="1047135" cy="2433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47244BF8-0B02-4E9F-9D17-06AAE434457B}"/>
              </a:ext>
            </a:extLst>
          </p:cNvPr>
          <p:cNvSpPr/>
          <p:nvPr/>
        </p:nvSpPr>
        <p:spPr>
          <a:xfrm>
            <a:off x="7718323" y="1317605"/>
            <a:ext cx="673510" cy="2433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EDD11A40-CDE3-421B-BB50-858B9BCD97D6}"/>
              </a:ext>
            </a:extLst>
          </p:cNvPr>
          <p:cNvSpPr/>
          <p:nvPr/>
        </p:nvSpPr>
        <p:spPr>
          <a:xfrm>
            <a:off x="6373492" y="1823967"/>
            <a:ext cx="1133438" cy="2998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9B10EED-8D5D-4D22-A4B3-EE5826F23449}"/>
              </a:ext>
            </a:extLst>
          </p:cNvPr>
          <p:cNvSpPr/>
          <p:nvPr/>
        </p:nvSpPr>
        <p:spPr>
          <a:xfrm>
            <a:off x="6398342" y="1376597"/>
            <a:ext cx="339213" cy="368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3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4633502D-5769-4A16-850D-BACAB9F9FB18}"/>
              </a:ext>
            </a:extLst>
          </p:cNvPr>
          <p:cNvSpPr/>
          <p:nvPr/>
        </p:nvSpPr>
        <p:spPr>
          <a:xfrm>
            <a:off x="10140971" y="2418815"/>
            <a:ext cx="1133438" cy="2998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031B77D-CC44-428E-B440-101696E6D380}"/>
              </a:ext>
            </a:extLst>
          </p:cNvPr>
          <p:cNvSpPr/>
          <p:nvPr/>
        </p:nvSpPr>
        <p:spPr>
          <a:xfrm>
            <a:off x="10368477" y="2045273"/>
            <a:ext cx="339213" cy="368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4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5E006E25-335B-42B8-BAD7-95923A2A1CBD}"/>
              </a:ext>
            </a:extLst>
          </p:cNvPr>
          <p:cNvSpPr/>
          <p:nvPr/>
        </p:nvSpPr>
        <p:spPr>
          <a:xfrm>
            <a:off x="9235039" y="5884607"/>
            <a:ext cx="1133438" cy="2998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31CD916-647D-4D86-9CB7-0274084691C1}"/>
              </a:ext>
            </a:extLst>
          </p:cNvPr>
          <p:cNvSpPr/>
          <p:nvPr/>
        </p:nvSpPr>
        <p:spPr>
          <a:xfrm>
            <a:off x="9462545" y="5511065"/>
            <a:ext cx="339213" cy="368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6</a:t>
            </a:r>
          </a:p>
        </p:txBody>
      </p:sp>
      <p:sp>
        <p:nvSpPr>
          <p:cNvPr id="32" name="Dikdörtgen 31">
            <a:extLst>
              <a:ext uri="{FF2B5EF4-FFF2-40B4-BE49-F238E27FC236}">
                <a16:creationId xmlns:a16="http://schemas.microsoft.com/office/drawing/2014/main" id="{7FA2E08B-922B-4DCD-BC9B-31B96A2CCE7E}"/>
              </a:ext>
            </a:extLst>
          </p:cNvPr>
          <p:cNvSpPr/>
          <p:nvPr/>
        </p:nvSpPr>
        <p:spPr>
          <a:xfrm>
            <a:off x="6299198" y="2390758"/>
            <a:ext cx="1133438" cy="11786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86BB74C-C844-4D75-84D8-DDB763A15DC4}"/>
              </a:ext>
            </a:extLst>
          </p:cNvPr>
          <p:cNvSpPr/>
          <p:nvPr/>
        </p:nvSpPr>
        <p:spPr>
          <a:xfrm>
            <a:off x="7734436" y="2690559"/>
            <a:ext cx="339213" cy="368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518160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tr-TR" dirty="0"/>
              <a:t>Tamam butonunu bastığımızda çözüm Excel sayfasında bulunur.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F71BF8FF-3A01-4F4B-B5D0-2DB0F9B26C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48" t="21035" r="28508" b="27731"/>
          <a:stretch/>
        </p:blipFill>
        <p:spPr>
          <a:xfrm>
            <a:off x="2600091" y="817288"/>
            <a:ext cx="7787150" cy="522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970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tr-TR" sz="2800" b="1" dirty="0"/>
              <a:t>Çözüm :</a:t>
            </a:r>
            <a:endParaRPr lang="tr-TR" sz="2800" dirty="0"/>
          </a:p>
          <a:p>
            <a:pPr fontAlgn="base"/>
            <a:r>
              <a:rPr lang="tr-TR" sz="2800" dirty="0"/>
              <a:t>Minimum maliyetimiz ise 90 </a:t>
            </a:r>
            <a:r>
              <a:rPr lang="tr-TR" sz="2800" dirty="0" err="1"/>
              <a:t>cent</a:t>
            </a:r>
            <a:r>
              <a:rPr lang="tr-TR" sz="2800" dirty="0"/>
              <a:t> olur. </a:t>
            </a:r>
          </a:p>
          <a:p>
            <a:pPr fontAlgn="base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14FBAB9-3BD0-4E35-9184-8C46538D1C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934" r="47137" b="47526"/>
          <a:stretch/>
        </p:blipFill>
        <p:spPr>
          <a:xfrm>
            <a:off x="973393" y="1725562"/>
            <a:ext cx="10674605" cy="312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977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Kaynak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tr-TR" b="1" dirty="0">
                <a:hlinkClick r:id="rId2"/>
              </a:rPr>
              <a:t>https://excelyardim.wordpress.com</a:t>
            </a:r>
            <a:endParaRPr lang="tr-TR" b="1" dirty="0"/>
          </a:p>
          <a:p>
            <a:pPr fontAlgn="base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54446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 fontScale="55000" lnSpcReduction="20000"/>
          </a:bodyPr>
          <a:lstStyle/>
          <a:p>
            <a:r>
              <a:rPr lang="en-US" dirty="0"/>
              <a:t>Reddy and Das (1993) showed an application of linear programming (LP) to quality optimization</a:t>
            </a:r>
            <a:r>
              <a:rPr lang="tr-TR" dirty="0"/>
              <a:t> </a:t>
            </a:r>
            <a:r>
              <a:rPr lang="en-US" dirty="0"/>
              <a:t>of potato chips. The objective function to be minimized was</a:t>
            </a:r>
          </a:p>
          <a:p>
            <a:r>
              <a:rPr lang="pt-BR" dirty="0"/>
              <a:t>φ = M+ O + ln C</a:t>
            </a:r>
            <a:r>
              <a:rPr lang="tr-TR" dirty="0"/>
              <a:t> (14.5)</a:t>
            </a:r>
          </a:p>
          <a:p>
            <a:r>
              <a:rPr lang="en-US" dirty="0"/>
              <a:t>where M = weight percent of moisture content, O = weight percent of oil and C = the</a:t>
            </a:r>
            <a:r>
              <a:rPr lang="tr-TR" dirty="0"/>
              <a:t> </a:t>
            </a:r>
            <a:r>
              <a:rPr lang="en-US" dirty="0"/>
              <a:t>arithmetic summation of red, yellow, and blue color values.</a:t>
            </a:r>
          </a:p>
          <a:p>
            <a:r>
              <a:rPr lang="en-US" dirty="0"/>
              <a:t>LP can be used because the authors found linear regression equations describing the</a:t>
            </a:r>
            <a:r>
              <a:rPr lang="tr-TR" dirty="0"/>
              <a:t> </a:t>
            </a:r>
            <a:r>
              <a:rPr lang="en-US" dirty="0"/>
              <a:t>relationships between dependent and independent variables.</a:t>
            </a:r>
          </a:p>
          <a:p>
            <a:r>
              <a:rPr lang="de-DE" dirty="0"/>
              <a:t>M = 192.42 − 0.426807 </a:t>
            </a:r>
            <a:r>
              <a:rPr lang="tr-TR" dirty="0"/>
              <a:t>t</a:t>
            </a:r>
            <a:r>
              <a:rPr lang="de-DE" dirty="0"/>
              <a:t> − 0.795 </a:t>
            </a:r>
            <a:r>
              <a:rPr lang="tr-TR" dirty="0"/>
              <a:t>T</a:t>
            </a:r>
            <a:r>
              <a:rPr lang="de-DE" dirty="0"/>
              <a:t>+ 9.958</a:t>
            </a:r>
            <a:r>
              <a:rPr lang="tr-TR" dirty="0"/>
              <a:t> b (14.6)</a:t>
            </a:r>
          </a:p>
          <a:p>
            <a:r>
              <a:rPr lang="tr-TR" dirty="0"/>
              <a:t>O = -54.98 + 0.21156 t</a:t>
            </a:r>
            <a:r>
              <a:rPr lang="el-GR" dirty="0"/>
              <a:t> + 0.398 </a:t>
            </a:r>
            <a:r>
              <a:rPr lang="tr-TR" dirty="0"/>
              <a:t>T</a:t>
            </a:r>
            <a:r>
              <a:rPr lang="el-GR" dirty="0"/>
              <a:t>− 4.904</a:t>
            </a:r>
            <a:r>
              <a:rPr lang="tr-TR" dirty="0"/>
              <a:t> b (14.7)</a:t>
            </a:r>
          </a:p>
          <a:p>
            <a:r>
              <a:rPr lang="fr-FR" dirty="0" err="1"/>
              <a:t>lnC</a:t>
            </a:r>
            <a:r>
              <a:rPr lang="fr-FR" dirty="0"/>
              <a:t> = 1 1619 + 0 00463 </a:t>
            </a:r>
            <a:r>
              <a:rPr lang="tr-TR" dirty="0"/>
              <a:t>t</a:t>
            </a:r>
            <a:r>
              <a:rPr lang="fr-FR" dirty="0"/>
              <a:t> + 0 0178 </a:t>
            </a:r>
            <a:r>
              <a:rPr lang="tr-TR" dirty="0"/>
              <a:t>T </a:t>
            </a:r>
            <a:r>
              <a:rPr lang="fr-FR" dirty="0"/>
              <a:t>− 0 1546</a:t>
            </a:r>
            <a:r>
              <a:rPr lang="tr-TR" dirty="0"/>
              <a:t> b (14.8)</a:t>
            </a:r>
          </a:p>
          <a:p>
            <a:r>
              <a:rPr lang="en-US" dirty="0"/>
              <a:t>Here, T = temperature, b = thickness, and</a:t>
            </a:r>
            <a:r>
              <a:rPr lang="tr-TR" dirty="0"/>
              <a:t> </a:t>
            </a:r>
            <a:r>
              <a:rPr lang="en-US" dirty="0" err="1"/>
              <a:t>θf</a:t>
            </a:r>
            <a:r>
              <a:rPr lang="en-US" dirty="0"/>
              <a:t> = frying time.</a:t>
            </a:r>
            <a:endParaRPr lang="tr-TR" dirty="0"/>
          </a:p>
          <a:p>
            <a:r>
              <a:rPr lang="en-US" dirty="0"/>
              <a:t>With constraints 145 &lt; T &lt; 185°C,</a:t>
            </a:r>
          </a:p>
          <a:p>
            <a:r>
              <a:rPr lang="tr-TR" dirty="0"/>
              <a:t>1.5 × 10–3 &lt; b &lt; 20 </a:t>
            </a:r>
            <a:r>
              <a:rPr lang="pt-BR" dirty="0"/>
              <a:t>× 10–3 m, </a:t>
            </a:r>
            <a:endParaRPr lang="tr-TR" dirty="0"/>
          </a:p>
          <a:p>
            <a:r>
              <a:rPr lang="pt-BR" dirty="0"/>
              <a:t>2 &lt; M &lt; 3, </a:t>
            </a:r>
            <a:endParaRPr lang="tr-TR" dirty="0"/>
          </a:p>
          <a:p>
            <a:r>
              <a:rPr lang="pt-BR" dirty="0"/>
              <a:t>39 &lt; O &lt; 41, </a:t>
            </a:r>
            <a:endParaRPr lang="tr-TR" dirty="0"/>
          </a:p>
          <a:p>
            <a:r>
              <a:rPr lang="pt-BR" dirty="0"/>
              <a:t>7 &lt; C &lt; 9, </a:t>
            </a:r>
            <a:endParaRPr lang="tr-TR" dirty="0"/>
          </a:p>
          <a:p>
            <a:r>
              <a:rPr lang="pt-BR" dirty="0"/>
              <a:t>220 &lt;</a:t>
            </a:r>
            <a:r>
              <a:rPr lang="el-GR" dirty="0"/>
              <a:t>θ</a:t>
            </a:r>
            <a:r>
              <a:rPr lang="tr-TR" dirty="0"/>
              <a:t>f &lt; 255 s, </a:t>
            </a:r>
          </a:p>
          <a:p>
            <a:r>
              <a:rPr lang="tr-TR" dirty="0" err="1"/>
              <a:t>they</a:t>
            </a:r>
            <a:r>
              <a:rPr lang="tr-TR" dirty="0"/>
              <a:t> </a:t>
            </a:r>
            <a:r>
              <a:rPr lang="en-US" dirty="0"/>
              <a:t>found that the optimal oil temperature should be 145 to 146°C and the frying time should</a:t>
            </a:r>
          </a:p>
          <a:p>
            <a:r>
              <a:rPr lang="en-US" dirty="0"/>
              <a:t>be 220 to 222 s.</a:t>
            </a:r>
            <a:endParaRPr lang="tr-TR" dirty="0"/>
          </a:p>
          <a:p>
            <a:r>
              <a:rPr lang="en-US" dirty="0"/>
              <a:t>Use of linear </a:t>
            </a:r>
            <a:r>
              <a:rPr lang="en-US" dirty="0" err="1"/>
              <a:t>programmingtechnique</a:t>
            </a:r>
            <a:r>
              <a:rPr lang="en-US" dirty="0"/>
              <a:t> yielded 220-222 sec frying time, 145-146-degrees-C oil temperature and 2 mm thickness of slice as optimum parameters.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40962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r>
              <a:rPr lang="en-US" dirty="0"/>
              <a:t>Fundamentals of Food Process Engineering</a:t>
            </a:r>
            <a:r>
              <a:rPr lang="tr-TR" dirty="0"/>
              <a:t>, </a:t>
            </a:r>
            <a:r>
              <a:rPr lang="tr-TR" dirty="0" err="1"/>
              <a:t>toledo</a:t>
            </a:r>
            <a:endParaRPr lang="en-US" dirty="0"/>
          </a:p>
          <a:p>
            <a:r>
              <a:rPr lang="en-US" b="1" dirty="0"/>
              <a:t>3.3.2 Use of Specified Constraints in Equations</a:t>
            </a:r>
            <a:r>
              <a:rPr lang="tr-TR" b="1" dirty="0"/>
              <a:t> p 102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0812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3200" dirty="0"/>
              <a:t>Bir eniyileme (</a:t>
            </a:r>
            <a:r>
              <a:rPr lang="tr-TR" sz="3200" dirty="0">
                <a:solidFill>
                  <a:srgbClr val="FF0000"/>
                </a:solidFill>
              </a:rPr>
              <a:t>optimizasyon</a:t>
            </a:r>
            <a:r>
              <a:rPr lang="tr-TR" sz="3200" dirty="0"/>
              <a:t>) (</a:t>
            </a:r>
            <a:r>
              <a:rPr lang="tr-TR" sz="3200" dirty="0" err="1">
                <a:solidFill>
                  <a:srgbClr val="00B050"/>
                </a:solidFill>
              </a:rPr>
              <a:t>enbüyükleyen</a:t>
            </a:r>
            <a:r>
              <a:rPr lang="tr-TR" sz="3200" dirty="0"/>
              <a:t> veya </a:t>
            </a:r>
            <a:r>
              <a:rPr lang="tr-TR" sz="3200" dirty="0" err="1">
                <a:solidFill>
                  <a:srgbClr val="FF0000"/>
                </a:solidFill>
              </a:rPr>
              <a:t>enküçükleyen</a:t>
            </a:r>
            <a:r>
              <a:rPr lang="tr-TR" sz="3200" dirty="0"/>
              <a:t>) modeli verilen </a:t>
            </a:r>
            <a:r>
              <a:rPr lang="tr-TR" sz="3200" dirty="0">
                <a:solidFill>
                  <a:srgbClr val="0070C0"/>
                </a:solidFill>
              </a:rPr>
              <a:t>kısıtları sağlayan karar </a:t>
            </a:r>
            <a:r>
              <a:rPr lang="tr-TR" sz="3200" dirty="0"/>
              <a:t>değişkenlerinin tüm değerleri arasında </a:t>
            </a:r>
            <a:r>
              <a:rPr lang="tr-TR" sz="3200" dirty="0">
                <a:solidFill>
                  <a:srgbClr val="7030A0"/>
                </a:solidFill>
              </a:rPr>
              <a:t>amaç fonksiyonunu </a:t>
            </a:r>
            <a:r>
              <a:rPr lang="tr-TR" sz="3200" dirty="0"/>
              <a:t>eniyileyen değerleri bulmayı hedefler.</a:t>
            </a:r>
          </a:p>
        </p:txBody>
      </p:sp>
    </p:spTree>
    <p:extLst>
      <p:ext uri="{BB962C8B-B14F-4D97-AF65-F5344CB8AC3E}">
        <p14:creationId xmlns:p14="http://schemas.microsoft.com/office/powerpoint/2010/main" val="19751273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Faydalanacak Kaynak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en-US" dirty="0"/>
              <a:t>CAKMAKLI, M. H. a. U. (2001). "Optimization Of Wheat Blending To Produce Breadmaking Flour." </a:t>
            </a:r>
            <a:r>
              <a:rPr lang="en-US" u="sng" dirty="0"/>
              <a:t>Journal of Food Process Engineering </a:t>
            </a:r>
            <a:r>
              <a:rPr lang="en-US" b="1" u="sng" dirty="0"/>
              <a:t>24</a:t>
            </a:r>
            <a:r>
              <a:rPr lang="en-US" u="sng" dirty="0"/>
              <a:t>: 179-192.</a:t>
            </a:r>
            <a:endParaRPr lang="tr-TR" u="sng" dirty="0"/>
          </a:p>
          <a:p>
            <a:r>
              <a:rPr lang="en-US" dirty="0"/>
              <a:t>Sharma, S. K., Mulvaney, S. J., and Rizvi, S. S. H., 2000, Food Process Engineering, Theory and Laboratory Experiments, John Wiley.</a:t>
            </a:r>
          </a:p>
          <a:p>
            <a:r>
              <a:rPr lang="en-US" dirty="0" err="1"/>
              <a:t>Valentas</a:t>
            </a:r>
            <a:r>
              <a:rPr lang="en-US" dirty="0"/>
              <a:t>, R. J., </a:t>
            </a:r>
            <a:r>
              <a:rPr lang="en-US" dirty="0" err="1"/>
              <a:t>Rotstein</a:t>
            </a:r>
            <a:r>
              <a:rPr lang="en-US" dirty="0"/>
              <a:t>, E. and Singh, R. P., 1997, Handbook of Food engineering Practice, CRC.</a:t>
            </a:r>
          </a:p>
          <a:p>
            <a:r>
              <a:rPr lang="en-US" dirty="0"/>
              <a:t>Valencia, M. E. </a:t>
            </a:r>
            <a:r>
              <a:rPr lang="en-US" dirty="0" err="1"/>
              <a:t>Troncoso</a:t>
            </a:r>
            <a:r>
              <a:rPr lang="en-US" dirty="0"/>
              <a:t>, R., And Higuera, I., 1988, Linear Programming Formulation and Biological Evaluation Of Chickpea-Based Infant Foods, Cereal Chem., 65(2):101-104.</a:t>
            </a:r>
          </a:p>
          <a:p>
            <a:pPr fontAlgn="base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89841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62608"/>
            <a:ext cx="10018713" cy="108782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Faydalanacak Kaynak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1450429"/>
            <a:ext cx="10018713" cy="4340772"/>
          </a:xfrm>
        </p:spPr>
        <p:txBody>
          <a:bodyPr anchor="t" anchorCtr="0">
            <a:normAutofit/>
          </a:bodyPr>
          <a:lstStyle/>
          <a:p>
            <a:pPr fontAlgn="base"/>
            <a:r>
              <a:rPr lang="tr-TR" dirty="0">
                <a:hlinkClick r:id="rId2"/>
              </a:rPr>
              <a:t>http://www.nutrisurvey.de/lp/lp.htm</a:t>
            </a:r>
            <a:endParaRPr lang="tr-TR" dirty="0"/>
          </a:p>
          <a:p>
            <a:pPr fontAlgn="base"/>
            <a:r>
              <a:rPr lang="tr-TR" dirty="0">
                <a:hlinkClick r:id="rId3"/>
              </a:rPr>
              <a:t>https://www.analyticsvidhya.com/blog/2017/02/lintroductory-guide-on-linear-programming-explained-in-simple-english/</a:t>
            </a:r>
            <a:endParaRPr lang="tr-TR" dirty="0"/>
          </a:p>
          <a:p>
            <a:pPr fontAlgn="base"/>
            <a:r>
              <a:rPr lang="en-US" b="1" dirty="0"/>
              <a:t>Handbook of Food and Bioprocess Modeling Techniques</a:t>
            </a:r>
            <a:endParaRPr lang="tr-TR" b="1" dirty="0"/>
          </a:p>
          <a:p>
            <a:pPr fontAlgn="base"/>
            <a:r>
              <a:rPr lang="en-US" b="1" dirty="0">
                <a:hlinkClick r:id="rId4"/>
              </a:rPr>
              <a:t>https://www.mathworks.com/matlabcentral/fileexchange/44070-diet-problem-in-linear-programming?requestedDomain=www.mathworks.com</a:t>
            </a:r>
            <a:endParaRPr lang="tr-TR" b="1" dirty="0"/>
          </a:p>
          <a:p>
            <a:pPr fontAlgn="base"/>
            <a:endParaRPr lang="en-US" b="1" dirty="0"/>
          </a:p>
          <a:p>
            <a:pPr fontAlgn="base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5884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YANİ</a:t>
            </a:r>
            <a:endParaRPr lang="tr-TR" sz="2800" dirty="0"/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işletmede karı maksimize etmek için hangi üründen ne kadar üretilmeli?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Maliyetlerin minimize edilmesi için hangi </a:t>
            </a:r>
            <a:r>
              <a:rPr lang="tr-TR" sz="2800" dirty="0" err="1"/>
              <a:t>distiribütörden</a:t>
            </a:r>
            <a:r>
              <a:rPr lang="tr-TR" sz="2800" dirty="0"/>
              <a:t> kaçar adet ürün alınmalı?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gibi soruların cevaplarını almayı hedefler.</a:t>
            </a:r>
          </a:p>
          <a:p>
            <a:pPr fontAlgn="base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8481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Beslenme Örneği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Bayan Fidan dört "temel gıda grubu" ile beslenmektedir: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kek, çikolatalı dondurma, kola, ananaslı pasta.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adet </a:t>
            </a:r>
            <a:r>
              <a:rPr lang="tr-TR" sz="2800" dirty="0">
                <a:solidFill>
                  <a:srgbClr val="C00000"/>
                </a:solidFill>
              </a:rPr>
              <a:t>kek</a:t>
            </a:r>
            <a:r>
              <a:rPr lang="tr-TR" sz="2800" dirty="0"/>
              <a:t> $0.5’a,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kaşık </a:t>
            </a:r>
            <a:r>
              <a:rPr lang="tr-TR" sz="2800" dirty="0">
                <a:solidFill>
                  <a:srgbClr val="00B050"/>
                </a:solidFill>
              </a:rPr>
              <a:t>dondurma</a:t>
            </a:r>
            <a:r>
              <a:rPr lang="tr-TR" sz="2800" dirty="0"/>
              <a:t> $0.2’a,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şişe </a:t>
            </a:r>
            <a:r>
              <a:rPr lang="tr-TR" sz="2800" dirty="0">
                <a:solidFill>
                  <a:srgbClr val="0070C0"/>
                </a:solidFill>
              </a:rPr>
              <a:t>kola</a:t>
            </a:r>
            <a:r>
              <a:rPr lang="tr-TR" sz="2800" dirty="0"/>
              <a:t> $0.3'a ve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dilim </a:t>
            </a:r>
            <a:r>
              <a:rPr lang="tr-TR" sz="2800" dirty="0">
                <a:solidFill>
                  <a:srgbClr val="7030A0"/>
                </a:solidFill>
              </a:rPr>
              <a:t>pasta</a:t>
            </a:r>
            <a:r>
              <a:rPr lang="tr-TR" sz="2800" dirty="0"/>
              <a:t> $0.8'a satılmaktadır. </a:t>
            </a:r>
          </a:p>
        </p:txBody>
      </p:sp>
    </p:spTree>
    <p:extLst>
      <p:ext uri="{BB962C8B-B14F-4D97-AF65-F5344CB8AC3E}">
        <p14:creationId xmlns:p14="http://schemas.microsoft.com/office/powerpoint/2010/main" val="2901352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412829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60000"/>
              </a:lnSpc>
              <a:spcBef>
                <a:spcPts val="0"/>
              </a:spcBef>
            </a:pPr>
            <a:r>
              <a:rPr lang="tr-TR" sz="2800" dirty="0"/>
              <a:t>Her gün en az 500 kalori, 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</a:pPr>
            <a:r>
              <a:rPr lang="tr-TR" sz="2800" dirty="0"/>
              <a:t>6 </a:t>
            </a:r>
            <a:r>
              <a:rPr lang="tr-TR" sz="2800" dirty="0" err="1"/>
              <a:t>oz</a:t>
            </a:r>
            <a:r>
              <a:rPr lang="tr-TR" sz="2800" dirty="0"/>
              <a:t>. çikolata, 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</a:pPr>
            <a:r>
              <a:rPr lang="tr-TR" sz="2800" dirty="0"/>
              <a:t>10 </a:t>
            </a:r>
            <a:r>
              <a:rPr lang="tr-TR" sz="2800" dirty="0" err="1"/>
              <a:t>oz</a:t>
            </a:r>
            <a:r>
              <a:rPr lang="tr-TR" sz="2800" dirty="0"/>
              <a:t>. şeker ve 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</a:pPr>
            <a:r>
              <a:rPr lang="tr-TR" sz="2800" dirty="0"/>
              <a:t>8 </a:t>
            </a:r>
            <a:r>
              <a:rPr lang="tr-TR" sz="2800" dirty="0" err="1"/>
              <a:t>oz</a:t>
            </a:r>
            <a:r>
              <a:rPr lang="tr-TR" sz="2800" dirty="0"/>
              <a:t>. yağ </a:t>
            </a:r>
          </a:p>
          <a:p>
            <a:pPr fontAlgn="base">
              <a:lnSpc>
                <a:spcPct val="160000"/>
              </a:lnSpc>
              <a:spcBef>
                <a:spcPts val="0"/>
              </a:spcBef>
            </a:pPr>
            <a:r>
              <a:rPr lang="tr-TR" sz="2800" dirty="0"/>
              <a:t>alması gereken Bayan Fidan en az maliyetle bu gereksinimlerini nasıl karşılar? </a:t>
            </a:r>
          </a:p>
        </p:txBody>
      </p:sp>
    </p:spTree>
    <p:extLst>
      <p:ext uri="{BB962C8B-B14F-4D97-AF65-F5344CB8AC3E}">
        <p14:creationId xmlns:p14="http://schemas.microsoft.com/office/powerpoint/2010/main" val="1257113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İçerik Yer Tutucusu 1">
            <a:extLst>
              <a:ext uri="{FF2B5EF4-FFF2-40B4-BE49-F238E27FC236}">
                <a16:creationId xmlns:a16="http://schemas.microsoft.com/office/drawing/2014/main" id="{66D4B134-BC14-4A41-BC33-E9A7332E5E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40514"/>
              </p:ext>
            </p:extLst>
          </p:nvPr>
        </p:nvGraphicFramePr>
        <p:xfrm>
          <a:off x="882445" y="1272294"/>
          <a:ext cx="1042711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5239">
                  <a:extLst>
                    <a:ext uri="{9D8B030D-6E8A-4147-A177-3AD203B41FA5}">
                      <a16:colId xmlns:a16="http://schemas.microsoft.com/office/drawing/2014/main" val="1676219101"/>
                    </a:ext>
                  </a:extLst>
                </a:gridCol>
                <a:gridCol w="1253613">
                  <a:extLst>
                    <a:ext uri="{9D8B030D-6E8A-4147-A177-3AD203B41FA5}">
                      <a16:colId xmlns:a16="http://schemas.microsoft.com/office/drawing/2014/main" val="3408798630"/>
                    </a:ext>
                  </a:extLst>
                </a:gridCol>
                <a:gridCol w="1651819">
                  <a:extLst>
                    <a:ext uri="{9D8B030D-6E8A-4147-A177-3AD203B41FA5}">
                      <a16:colId xmlns:a16="http://schemas.microsoft.com/office/drawing/2014/main" val="1033382490"/>
                    </a:ext>
                  </a:extLst>
                </a:gridCol>
                <a:gridCol w="1489587">
                  <a:extLst>
                    <a:ext uri="{9D8B030D-6E8A-4147-A177-3AD203B41FA5}">
                      <a16:colId xmlns:a16="http://schemas.microsoft.com/office/drawing/2014/main" val="1423486642"/>
                    </a:ext>
                  </a:extLst>
                </a:gridCol>
                <a:gridCol w="1356852">
                  <a:extLst>
                    <a:ext uri="{9D8B030D-6E8A-4147-A177-3AD203B41FA5}">
                      <a16:colId xmlns:a16="http://schemas.microsoft.com/office/drawing/2014/main" val="30039683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Kalori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err="1"/>
                        <a:t>Çikoata</a:t>
                      </a:r>
                      <a:r>
                        <a:rPr lang="tr-TR" sz="2800" dirty="0"/>
                        <a:t> (</a:t>
                      </a:r>
                      <a:r>
                        <a:rPr lang="tr-TR" sz="2800" dirty="0" err="1"/>
                        <a:t>ounce</a:t>
                      </a:r>
                      <a:r>
                        <a:rPr lang="tr-TR" sz="28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Şeker (</a:t>
                      </a:r>
                      <a:r>
                        <a:rPr lang="tr-TR" sz="2800" dirty="0" err="1"/>
                        <a:t>ounce</a:t>
                      </a:r>
                      <a:r>
                        <a:rPr lang="tr-TR" sz="28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Yağ (</a:t>
                      </a:r>
                      <a:r>
                        <a:rPr lang="tr-TR" sz="2800" dirty="0" err="1"/>
                        <a:t>ounce</a:t>
                      </a:r>
                      <a:r>
                        <a:rPr lang="tr-TR" sz="2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650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/>
                        <a:t>Kek (1 adet)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426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/>
                        <a:t>Çikolatalı dondurma (1 kaşık)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955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/>
                        <a:t>Kola (1 şişe)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7034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dirty="0"/>
                        <a:t>Ananaslı pasta (1 dilim)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087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398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78372"/>
            <a:ext cx="10018713" cy="5817476"/>
          </a:xfrm>
        </p:spPr>
        <p:txBody>
          <a:bodyPr anchor="t" anchorCtr="0">
            <a:normAutofit/>
          </a:bodyPr>
          <a:lstStyle/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Burada </a:t>
            </a:r>
            <a:r>
              <a:rPr lang="tr-TR" sz="2800" dirty="0">
                <a:solidFill>
                  <a:srgbClr val="FF0000"/>
                </a:solidFill>
              </a:rPr>
              <a:t>Excel Çözücüyü </a:t>
            </a:r>
            <a:r>
              <a:rPr lang="tr-TR" sz="2800" dirty="0"/>
              <a:t>kullanmadan önce </a:t>
            </a:r>
            <a:r>
              <a:rPr lang="tr-TR" sz="2800" dirty="0">
                <a:solidFill>
                  <a:srgbClr val="0070C0"/>
                </a:solidFill>
              </a:rPr>
              <a:t>3 temel adımı </a:t>
            </a:r>
            <a:r>
              <a:rPr lang="tr-TR" sz="2800" dirty="0"/>
              <a:t>tamamlamış olmamız gerekmektedir.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Excel çözücü bu 3 adım tanımlandıktan sonra bizlere amaca ulaşmak için gerekli </a:t>
            </a:r>
            <a:r>
              <a:rPr lang="tr-TR" sz="2800" dirty="0">
                <a:solidFill>
                  <a:srgbClr val="00B050"/>
                </a:solidFill>
              </a:rPr>
              <a:t>olan girdi miktarlarını veriyor </a:t>
            </a:r>
            <a:r>
              <a:rPr lang="tr-TR" sz="2800" dirty="0"/>
              <a:t>olacak.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1- Amaç 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2- Değişkenler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3-Kısıtlar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7499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5768</TotalTime>
  <Words>1268</Words>
  <Application>Microsoft Office PowerPoint</Application>
  <PresentationFormat>Geniş ekran</PresentationFormat>
  <Paragraphs>207</Paragraphs>
  <Slides>41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5" baseType="lpstr">
      <vt:lpstr>Arial</vt:lpstr>
      <vt:lpstr>Calibri</vt:lpstr>
      <vt:lpstr>Corbel</vt:lpstr>
      <vt:lpstr>Paralaks</vt:lpstr>
      <vt:lpstr>Gıda Mühendisliğinde Bilgisayar Uygulamaları</vt:lpstr>
      <vt:lpstr>Excel Çözücü / Solver Eklentisi Kullanıma Giriş – Doğrusal Modelleme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</vt:lpstr>
      <vt:lpstr>PowerPoint Sunusu</vt:lpstr>
      <vt:lpstr>PowerPoint Sunusu</vt:lpstr>
      <vt:lpstr>Faydalanacak Kaynak</vt:lpstr>
      <vt:lpstr>Faydalanacak 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Farhan Alfin</dc:creator>
  <cp:lastModifiedBy>Farhan Alfin</cp:lastModifiedBy>
  <cp:revision>811</cp:revision>
  <dcterms:created xsi:type="dcterms:W3CDTF">2017-08-15T06:05:11Z</dcterms:created>
  <dcterms:modified xsi:type="dcterms:W3CDTF">2018-12-03T13:37:33Z</dcterms:modified>
</cp:coreProperties>
</file>